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  <p:sldMasterId id="2147483876" r:id="rId2"/>
    <p:sldMasterId id="2147483888" r:id="rId3"/>
  </p:sldMasterIdLst>
  <p:notesMasterIdLst>
    <p:notesMasterId r:id="rId47"/>
  </p:notesMasterIdLst>
  <p:sldIdLst>
    <p:sldId id="256" r:id="rId4"/>
    <p:sldId id="302" r:id="rId5"/>
    <p:sldId id="314" r:id="rId6"/>
    <p:sldId id="315" r:id="rId7"/>
    <p:sldId id="316" r:id="rId8"/>
    <p:sldId id="317" r:id="rId9"/>
    <p:sldId id="323" r:id="rId10"/>
    <p:sldId id="321" r:id="rId11"/>
    <p:sldId id="303" r:id="rId12"/>
    <p:sldId id="304" r:id="rId13"/>
    <p:sldId id="305" r:id="rId14"/>
    <p:sldId id="306" r:id="rId15"/>
    <p:sldId id="313" r:id="rId16"/>
    <p:sldId id="269" r:id="rId17"/>
    <p:sldId id="270" r:id="rId18"/>
    <p:sldId id="301" r:id="rId19"/>
    <p:sldId id="271" r:id="rId20"/>
    <p:sldId id="273" r:id="rId21"/>
    <p:sldId id="274" r:id="rId22"/>
    <p:sldId id="318" r:id="rId23"/>
    <p:sldId id="319" r:id="rId24"/>
    <p:sldId id="277" r:id="rId25"/>
    <p:sldId id="278" r:id="rId26"/>
    <p:sldId id="279" r:id="rId27"/>
    <p:sldId id="280" r:id="rId28"/>
    <p:sldId id="281" r:id="rId29"/>
    <p:sldId id="320" r:id="rId30"/>
    <p:sldId id="282" r:id="rId31"/>
    <p:sldId id="283" r:id="rId32"/>
    <p:sldId id="284" r:id="rId33"/>
    <p:sldId id="275" r:id="rId34"/>
    <p:sldId id="276" r:id="rId35"/>
    <p:sldId id="285" r:id="rId36"/>
    <p:sldId id="286" r:id="rId37"/>
    <p:sldId id="287" r:id="rId38"/>
    <p:sldId id="324" r:id="rId39"/>
    <p:sldId id="325" r:id="rId40"/>
    <p:sldId id="326" r:id="rId41"/>
    <p:sldId id="327" r:id="rId42"/>
    <p:sldId id="328" r:id="rId43"/>
    <p:sldId id="331" r:id="rId44"/>
    <p:sldId id="329" r:id="rId45"/>
    <p:sldId id="330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256" autoAdjust="0"/>
  </p:normalViewPr>
  <p:slideViewPr>
    <p:cSldViewPr>
      <p:cViewPr>
        <p:scale>
          <a:sx n="96" d="100"/>
          <a:sy n="96" d="100"/>
        </p:scale>
        <p:origin x="348" y="48"/>
      </p:cViewPr>
      <p:guideLst>
        <p:guide orient="horz" pos="220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77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BC60AA-4406-4A46-A7D5-0A273B2A2C4A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72BE90-FDC9-4A41-8E11-06685D939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BE90-FDC9-4A41-8E11-06685D939F4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75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BE90-FDC9-4A41-8E11-06685D939F4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633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BE90-FDC9-4A41-8E11-06685D939F4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30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BE90-FDC9-4A41-8E11-06685D939F4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434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BE90-FDC9-4A41-8E11-06685D939F4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455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BE90-FDC9-4A41-8E11-06685D939F4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77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BE90-FDC9-4A41-8E11-06685D939F4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8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BE90-FDC9-4A41-8E11-06685D939F4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32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BE90-FDC9-4A41-8E11-06685D939F47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79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BE90-FDC9-4A41-8E11-06685D939F47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540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BE90-FDC9-4A41-8E11-06685D939F47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5801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BE90-FDC9-4A41-8E11-06685D939F47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454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BE90-FDC9-4A41-8E11-06685D939F47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35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730DE-AE4E-411F-9568-8CA12DB4F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244A9C-E597-4E94-AEAF-DCF364C73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D4B78-7A31-4665-96C1-B61B5845D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AA507-333D-4333-8666-E65373A37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0A67C-FE79-45C6-977E-3BC7B5D9C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551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2DE15-E32D-4C7E-8983-BD3EA58FA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37753-0E70-4646-8F11-78400FFD1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F8C86-D4D9-4DD6-9AD1-AB943EA09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53E12-22A5-4662-91FF-7AC5217BD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1BA35-19EB-4577-BED8-1A63C9BB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57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42A0A-05A6-4397-A1D3-DF85437C7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527EC-CBD3-4288-8363-2A4B4D6EC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408A5D-FA1F-452E-9D80-7F8D315B2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30D23-85FC-4333-B159-CB2077679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5580E-4FA7-4C30-A7E5-870A39AD1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672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D6034-9EB0-4A9A-ADA5-3278FFD93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32CAF-5D08-47C7-B7D4-372FF0E22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FA7E27-1B2A-47FE-8741-45D14EA6C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34076-7A7D-421B-B022-59CA5F3D3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360D06-F382-4DA2-BE74-E6FC5377C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58493-A741-415A-B122-B13A54155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23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966F4-0337-40BF-8CCD-CC957248B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15789F-FDBB-4C3F-819C-BEF450A9E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A04AFF-97C0-4B18-AC57-78F12CC9A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F512CD-DC76-4AD9-AB41-49FABD9825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E29A18-12ED-42B9-B472-5066CFEE9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A24B29-3329-4085-8075-00EAC1CAD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4B76B3-E958-4518-9686-C8C416D7F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3A2EE-1211-4B91-9887-31B0A309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690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C110F-095D-4575-9B31-2CE704B9B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AA91CC-FF33-4A7D-B385-1CFA669A4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68F21-2AFA-4FDE-9087-9DB525CE1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74054F-546D-49E8-8A7A-1DBD9B546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297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AECC28-84CE-4C4F-80E5-04EF714E9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007AC8-AA21-421C-8E41-5AD325900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178BC2-7591-4886-932A-6C73C0F8D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543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7ED0F-98D1-432E-97BC-3FF1FA979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AF853-FE04-4F1B-8024-D59A5010D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83242-D9ED-44F8-B4FC-263527D3C7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9464F3-9403-4A4B-B289-4C8A2B7D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6BFE3D-49BF-48E8-A596-87D6A714D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F1B63-F023-42C7-8720-D8C00BB5E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5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0F047-F9E2-4B4D-9E63-6AD008409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581945-660D-4E4A-98FF-77C10F10EE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87ADF-9F2C-4908-A5EE-EE5611F25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B5B0F3-E308-450D-B1F6-DB70582B8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685458-81F7-41BE-B672-BFF651644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5FFB4F-7675-4C91-B33C-49FDC31A0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812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5D78-7328-4FAD-B4EB-318756EBB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C8281A-CEDC-4AF7-B5D5-D189F75E2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418FB-D243-4993-AAA4-3106C0649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19974-436E-4FF9-8239-2C0BB30C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82E6D-8CD2-41F9-8965-672ACE941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926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B57818-F3B5-4E3C-99D1-9E401AA1A7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C425CB-C8A1-403C-85FC-1E7F17E80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867BD7-BD22-45F5-A75E-027576416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1B8D8-F6D3-4037-9058-2507F9931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73B44-8EB4-47C7-A4A4-46B0740AB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714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208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18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348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3205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91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2341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5066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1987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9137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6124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9325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65361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199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0832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2183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8093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45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6D2CCB-32D1-4747-9EF1-92FBE2B44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F8B2E-3A4E-47D7-8D8F-10589C692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930E-3CAB-4B4E-A57B-60835E4C50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22A39-8302-4D78-BB05-ED507BF55C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5C895-B2CC-479C-987B-B115D86AC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02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E5E642B-3B24-409E-8752-E0A45D4347DD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FBAB3-2841-4FF1-BBA2-6D94B2D1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0424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vermajprakash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85800" y="434975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Understanding Factor Analysis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6019800"/>
            <a:ext cx="6400800" cy="6096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524000" y="3505200"/>
            <a:ext cx="3048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/>
          </a:p>
          <a:p>
            <a:endParaRPr lang="en-US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600200" y="2057400"/>
            <a:ext cx="6019800" cy="454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Presented by</a:t>
            </a:r>
          </a:p>
          <a:p>
            <a:pPr algn="ctr"/>
            <a:endParaRPr lang="en-US" sz="1100" dirty="0"/>
          </a:p>
          <a:p>
            <a:pPr algn="ctr"/>
            <a:endParaRPr lang="en-US" sz="1100" dirty="0"/>
          </a:p>
          <a:p>
            <a:pPr algn="ctr">
              <a:spcBef>
                <a:spcPct val="20000"/>
              </a:spcBef>
            </a:pPr>
            <a:r>
              <a:rPr kumimoji="1" lang="en-US" b="1" dirty="0"/>
              <a:t>Dr</a:t>
            </a:r>
            <a:r>
              <a:rPr kumimoji="1" lang="en-US" sz="1800" b="1" dirty="0"/>
              <a:t>. J. P. Verma</a:t>
            </a:r>
          </a:p>
          <a:p>
            <a:pPr algn="ctr">
              <a:spcBef>
                <a:spcPct val="20000"/>
              </a:spcBef>
            </a:pPr>
            <a:r>
              <a:rPr kumimoji="1" lang="en-US" b="1" dirty="0"/>
              <a:t>Professor(Statistics)</a:t>
            </a:r>
            <a:endParaRPr kumimoji="1" lang="en-US" sz="1800" b="1" dirty="0"/>
          </a:p>
          <a:p>
            <a:pPr algn="ctr">
              <a:spcBef>
                <a:spcPct val="20000"/>
              </a:spcBef>
            </a:pPr>
            <a:r>
              <a:rPr kumimoji="1" lang="en-US" sz="1400" dirty="0"/>
              <a:t>Head, Department of Sport Psychology</a:t>
            </a:r>
          </a:p>
          <a:p>
            <a:pPr algn="ctr">
              <a:spcBef>
                <a:spcPct val="20000"/>
              </a:spcBef>
            </a:pPr>
            <a:r>
              <a:rPr kumimoji="1" lang="en-US" sz="1400" dirty="0"/>
              <a:t>MSc (Statistics), PhD, MA(Psychology), Masters(Computer Application)</a:t>
            </a:r>
          </a:p>
          <a:p>
            <a:pPr algn="ctr">
              <a:spcBef>
                <a:spcPct val="20000"/>
              </a:spcBef>
            </a:pPr>
            <a:r>
              <a:rPr kumimoji="1" lang="en-US" sz="2000" b="1" dirty="0">
                <a:solidFill>
                  <a:srgbClr val="FFC000"/>
                </a:solidFill>
              </a:rPr>
              <a:t>Email: </a:t>
            </a:r>
            <a:r>
              <a:rPr kumimoji="1" lang="en-US" sz="2000" b="1" dirty="0">
                <a:solidFill>
                  <a:srgbClr val="FFC000"/>
                </a:solidFill>
                <a:hlinkClick r:id="rId3"/>
              </a:rPr>
              <a:t>vermajprakash@gmail.com</a:t>
            </a:r>
            <a:endParaRPr kumimoji="1" lang="en-US" sz="2000" b="1" dirty="0">
              <a:solidFill>
                <a:srgbClr val="FFC000"/>
              </a:solidFill>
            </a:endParaRPr>
          </a:p>
          <a:p>
            <a:pPr algn="ctr">
              <a:spcBef>
                <a:spcPct val="20000"/>
              </a:spcBef>
            </a:pPr>
            <a:r>
              <a:rPr kumimoji="1" lang="en-US" sz="2000" b="1" dirty="0">
                <a:solidFill>
                  <a:srgbClr val="FFC000"/>
                </a:solidFill>
              </a:rPr>
              <a:t>web: jpverma.org</a:t>
            </a:r>
            <a:endParaRPr kumimoji="1" lang="en-US" sz="1600" dirty="0"/>
          </a:p>
          <a:p>
            <a:pPr algn="ctr">
              <a:spcBef>
                <a:spcPct val="20000"/>
              </a:spcBef>
            </a:pPr>
            <a:endParaRPr kumimoji="1" lang="en-US" sz="1600" dirty="0"/>
          </a:p>
          <a:p>
            <a:pPr algn="ctr">
              <a:spcBef>
                <a:spcPct val="20000"/>
              </a:spcBef>
            </a:pPr>
            <a:r>
              <a:rPr kumimoji="1" lang="en-US" sz="1600" dirty="0" err="1"/>
              <a:t>Lakshmibai</a:t>
            </a:r>
            <a:r>
              <a:rPr kumimoji="1" lang="en-US" sz="1600" dirty="0"/>
              <a:t> National Institute of Physical Education, Gwalior, India</a:t>
            </a:r>
          </a:p>
          <a:p>
            <a:pPr algn="ctr">
              <a:spcBef>
                <a:spcPct val="20000"/>
              </a:spcBef>
            </a:pPr>
            <a:r>
              <a:rPr kumimoji="1" lang="en-US" sz="1600" dirty="0"/>
              <a:t>(Deemed University)</a:t>
            </a:r>
          </a:p>
          <a:p>
            <a:pPr algn="ctr">
              <a:spcBef>
                <a:spcPct val="20000"/>
              </a:spcBef>
            </a:pPr>
            <a:r>
              <a:rPr kumimoji="1" lang="en-US" sz="1600" dirty="0"/>
              <a:t>Govt. of  India, Ministry of  Youth Affairs and Sports</a:t>
            </a:r>
          </a:p>
          <a:p>
            <a:pPr algn="ctr">
              <a:spcBef>
                <a:spcPct val="20000"/>
              </a:spcBef>
            </a:pPr>
            <a:endParaRPr 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F7E62D1-FA13-48E3-9A39-74B9FC5B6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IN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 Component Analysis</a:t>
            </a:r>
            <a:br>
              <a:rPr lang="en-IN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/Factor Analysis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C79B4C-6DCF-44C3-8F31-87A85CB2F858}"/>
              </a:ext>
            </a:extLst>
          </p:cNvPr>
          <p:cNvSpPr txBox="1"/>
          <p:nvPr/>
        </p:nvSpPr>
        <p:spPr>
          <a:xfrm>
            <a:off x="2362200" y="160020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Comprise family of exploratory data analysis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884A44-28E0-43E1-B9AF-8F6335C52297}"/>
              </a:ext>
            </a:extLst>
          </p:cNvPr>
          <p:cNvSpPr txBox="1"/>
          <p:nvPr/>
        </p:nvSpPr>
        <p:spPr>
          <a:xfrm>
            <a:off x="694944" y="2438400"/>
            <a:ext cx="2581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Principal Component Analysis (PCA)</a:t>
            </a:r>
            <a:endParaRPr lang="en-IN" sz="2000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25FF27-EE2D-4A03-8830-57A4D1D0F0D1}"/>
              </a:ext>
            </a:extLst>
          </p:cNvPr>
          <p:cNvSpPr txBox="1"/>
          <p:nvPr/>
        </p:nvSpPr>
        <p:spPr>
          <a:xfrm>
            <a:off x="6172200" y="2438400"/>
            <a:ext cx="2309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Factor Analysis(FA)</a:t>
            </a:r>
            <a:endParaRPr lang="en-IN" sz="2000" dirty="0">
              <a:solidFill>
                <a:srgbClr val="00206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285096A-A74E-4061-8287-5481648E05B7}"/>
              </a:ext>
            </a:extLst>
          </p:cNvPr>
          <p:cNvCxnSpPr/>
          <p:nvPr/>
        </p:nvCxnSpPr>
        <p:spPr>
          <a:xfrm>
            <a:off x="838994" y="3154103"/>
            <a:ext cx="32084" cy="2865697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8CCEE53-0B7C-4421-BD00-372DEA679C69}"/>
              </a:ext>
            </a:extLst>
          </p:cNvPr>
          <p:cNvSpPr txBox="1"/>
          <p:nvPr/>
        </p:nvSpPr>
        <p:spPr>
          <a:xfrm>
            <a:off x="1053164" y="3533507"/>
            <a:ext cx="32902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</a:rPr>
              <a:t>Data reduction technique </a:t>
            </a:r>
          </a:p>
          <a:p>
            <a:endParaRPr lang="en-IN" sz="1600" b="1" dirty="0">
              <a:solidFill>
                <a:srgbClr val="002060"/>
              </a:solidFill>
            </a:endParaRPr>
          </a:p>
          <a:p>
            <a:endParaRPr lang="en-IN" sz="1600" b="1" dirty="0">
              <a:solidFill>
                <a:srgbClr val="002060"/>
              </a:solidFill>
            </a:endParaRPr>
          </a:p>
          <a:p>
            <a:r>
              <a:rPr lang="en-IN" sz="1600" b="1" dirty="0">
                <a:solidFill>
                  <a:srgbClr val="002060"/>
                </a:solidFill>
              </a:rPr>
              <a:t>Identify small number of dimensions underlying a relatively large number of dimensions</a:t>
            </a:r>
            <a:endParaRPr lang="en-IN" sz="1600" dirty="0">
              <a:solidFill>
                <a:srgbClr val="002060"/>
              </a:solidFill>
            </a:endParaRPr>
          </a:p>
          <a:p>
            <a:endParaRPr lang="en-IN" sz="1600" dirty="0">
              <a:solidFill>
                <a:srgbClr val="002060"/>
              </a:solidFill>
            </a:endParaRPr>
          </a:p>
          <a:p>
            <a:r>
              <a:rPr lang="en-IN" sz="1600" b="1" dirty="0">
                <a:solidFill>
                  <a:srgbClr val="002060"/>
                </a:solidFill>
              </a:rPr>
              <a:t>Karl Pearson(1901), </a:t>
            </a:r>
          </a:p>
          <a:p>
            <a:r>
              <a:rPr lang="en-IN" sz="1600" b="1" dirty="0">
                <a:solidFill>
                  <a:srgbClr val="002060"/>
                </a:solidFill>
              </a:rPr>
              <a:t>Charles Spearman (1904)</a:t>
            </a:r>
          </a:p>
          <a:p>
            <a:r>
              <a:rPr lang="en-IN" sz="1600" b="1" dirty="0">
                <a:solidFill>
                  <a:srgbClr val="002060"/>
                </a:solidFill>
              </a:rPr>
              <a:t>Harold Holding(1933,1936)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C71FCF1-B80E-40DC-9553-AFE7F73ED8E2}"/>
              </a:ext>
            </a:extLst>
          </p:cNvPr>
          <p:cNvCxnSpPr>
            <a:cxnSpLocks/>
          </p:cNvCxnSpPr>
          <p:nvPr/>
        </p:nvCxnSpPr>
        <p:spPr>
          <a:xfrm>
            <a:off x="8230394" y="3124200"/>
            <a:ext cx="0" cy="26670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3A6B2F0-F6A6-4F80-82F1-92DA6EC3B226}"/>
              </a:ext>
            </a:extLst>
          </p:cNvPr>
          <p:cNvSpPr txBox="1"/>
          <p:nvPr/>
        </p:nvSpPr>
        <p:spPr>
          <a:xfrm>
            <a:off x="5105400" y="3548755"/>
            <a:ext cx="29413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</a:rPr>
              <a:t>Study the latent structure in given set of variables</a:t>
            </a:r>
          </a:p>
          <a:p>
            <a:endParaRPr lang="en-IN" sz="1600" b="1" dirty="0">
              <a:solidFill>
                <a:srgbClr val="002060"/>
              </a:solidFill>
            </a:endParaRPr>
          </a:p>
          <a:p>
            <a:r>
              <a:rPr lang="en-IN" sz="1600" b="1" dirty="0">
                <a:solidFill>
                  <a:srgbClr val="002060"/>
                </a:solidFill>
              </a:rPr>
              <a:t>Identify small number of constructs dispersed among several variables</a:t>
            </a:r>
          </a:p>
          <a:p>
            <a:endParaRPr lang="en-IN" sz="1600" b="1" dirty="0">
              <a:solidFill>
                <a:srgbClr val="002060"/>
              </a:solidFill>
            </a:endParaRPr>
          </a:p>
          <a:p>
            <a:r>
              <a:rPr lang="en-IN" sz="1600" b="1" dirty="0">
                <a:solidFill>
                  <a:srgbClr val="002060"/>
                </a:solidFill>
              </a:rPr>
              <a:t>Louis L Thurstone(1931,1935)</a:t>
            </a:r>
            <a:endParaRPr lang="en-IN" sz="1600" dirty="0">
              <a:solidFill>
                <a:srgbClr val="002060"/>
              </a:solidFill>
            </a:endParaRPr>
          </a:p>
          <a:p>
            <a:endParaRPr lang="en-IN" sz="1600" dirty="0">
              <a:solidFill>
                <a:srgbClr val="002060"/>
              </a:solidFill>
            </a:endParaRPr>
          </a:p>
          <a:p>
            <a:endParaRPr lang="en-IN" sz="1600" dirty="0">
              <a:solidFill>
                <a:srgbClr val="00206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613F203-B890-4971-B0D1-E5AF3464844D}"/>
              </a:ext>
            </a:extLst>
          </p:cNvPr>
          <p:cNvCxnSpPr/>
          <p:nvPr/>
        </p:nvCxnSpPr>
        <p:spPr>
          <a:xfrm>
            <a:off x="838200" y="3700361"/>
            <a:ext cx="228600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74E9C87-F9D9-41C4-A226-C83BCB7CE408}"/>
              </a:ext>
            </a:extLst>
          </p:cNvPr>
          <p:cNvCxnSpPr/>
          <p:nvPr/>
        </p:nvCxnSpPr>
        <p:spPr>
          <a:xfrm>
            <a:off x="856488" y="4436484"/>
            <a:ext cx="228600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A499C89-7862-4B94-9B99-3FCFA483E6B5}"/>
              </a:ext>
            </a:extLst>
          </p:cNvPr>
          <p:cNvCxnSpPr/>
          <p:nvPr/>
        </p:nvCxnSpPr>
        <p:spPr>
          <a:xfrm>
            <a:off x="8001000" y="3730841"/>
            <a:ext cx="228600" cy="1588"/>
          </a:xfrm>
          <a:prstGeom prst="straightConnector1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02C98F8-6D37-4E60-BA23-18A727AFC9D9}"/>
              </a:ext>
            </a:extLst>
          </p:cNvPr>
          <p:cNvCxnSpPr/>
          <p:nvPr/>
        </p:nvCxnSpPr>
        <p:spPr>
          <a:xfrm>
            <a:off x="8001000" y="4448032"/>
            <a:ext cx="228600" cy="1588"/>
          </a:xfrm>
          <a:prstGeom prst="straightConnector1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7DB03B7-6A38-4EC3-B8C8-260FEF6BC566}"/>
              </a:ext>
            </a:extLst>
          </p:cNvPr>
          <p:cNvCxnSpPr/>
          <p:nvPr/>
        </p:nvCxnSpPr>
        <p:spPr>
          <a:xfrm>
            <a:off x="8001000" y="5408612"/>
            <a:ext cx="228600" cy="1588"/>
          </a:xfrm>
          <a:prstGeom prst="straightConnector1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8756E83-08BD-408B-9108-CDD1997D45BD}"/>
              </a:ext>
            </a:extLst>
          </p:cNvPr>
          <p:cNvCxnSpPr/>
          <p:nvPr/>
        </p:nvCxnSpPr>
        <p:spPr>
          <a:xfrm>
            <a:off x="856488" y="5408612"/>
            <a:ext cx="228600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617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7E62D1-FA13-48E3-9A39-74B9FC5B6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IN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 Component Analysis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9200" y="5410200"/>
            <a:ext cx="678180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In social science, market research, sports etc., that use large datasets.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PCA can be used to reduce number of variables and solid </a:t>
            </a:r>
            <a:r>
              <a:rPr lang="en-IN" sz="1600" dirty="0" err="1">
                <a:solidFill>
                  <a:srgbClr val="002060"/>
                </a:solidFill>
              </a:rPr>
              <a:t>multicollinearity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6952" y="1905000"/>
            <a:ext cx="1524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002060"/>
                </a:solidFill>
              </a:rPr>
              <a:t>Purpose</a:t>
            </a:r>
          </a:p>
        </p:txBody>
      </p:sp>
      <p:sp>
        <p:nvSpPr>
          <p:cNvPr id="7" name="Rectangle 6"/>
          <p:cNvSpPr/>
          <p:nvPr/>
        </p:nvSpPr>
        <p:spPr>
          <a:xfrm>
            <a:off x="976952" y="3429000"/>
            <a:ext cx="1524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002060"/>
                </a:solidFill>
              </a:rPr>
              <a:t>How it helps </a:t>
            </a:r>
          </a:p>
        </p:txBody>
      </p:sp>
      <p:sp>
        <p:nvSpPr>
          <p:cNvPr id="8" name="Rectangle 7"/>
          <p:cNvSpPr/>
          <p:nvPr/>
        </p:nvSpPr>
        <p:spPr>
          <a:xfrm>
            <a:off x="976952" y="4953000"/>
            <a:ext cx="1524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002060"/>
                </a:solidFill>
              </a:rPr>
              <a:t>Application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" y="2438400"/>
            <a:ext cx="327660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lvl="0" indent="-3556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Data reduction </a:t>
            </a:r>
          </a:p>
          <a:p>
            <a:pPr marL="355600" lvl="0" indent="-3556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Easy interpretability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9200" y="3886200"/>
            <a:ext cx="661575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PCA can be used to discuss important characteristics of a large dataset.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Helps in detecting relationships that were previously not seen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0" y="1490246"/>
            <a:ext cx="3124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A linear Combination of variables </a:t>
            </a:r>
          </a:p>
        </p:txBody>
      </p:sp>
    </p:spTree>
    <p:extLst>
      <p:ext uri="{BB962C8B-B14F-4D97-AF65-F5344CB8AC3E}">
        <p14:creationId xmlns:p14="http://schemas.microsoft.com/office/powerpoint/2010/main" val="1682585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7E62D1-FA13-48E3-9A39-74B9FC5B6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IN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PCA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5800" y="5624071"/>
            <a:ext cx="411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717550" algn="l"/>
                <a:tab pos="1524000" algn="l"/>
              </a:tabLst>
            </a:pPr>
            <a:r>
              <a:rPr lang="en-IN" sz="1400" b="1" dirty="0">
                <a:solidFill>
                  <a:srgbClr val="002060"/>
                </a:solidFill>
              </a:rPr>
              <a:t>PC1	</a:t>
            </a:r>
            <a:r>
              <a:rPr lang="en-IN" sz="1400" dirty="0">
                <a:solidFill>
                  <a:srgbClr val="002060"/>
                </a:solidFill>
              </a:rPr>
              <a:t>55%	Overall Physical Fitness</a:t>
            </a:r>
          </a:p>
          <a:p>
            <a:pPr>
              <a:tabLst>
                <a:tab pos="717550" algn="l"/>
                <a:tab pos="1524000" algn="l"/>
              </a:tabLst>
            </a:pPr>
            <a:r>
              <a:rPr lang="en-IN" sz="1400" b="1" dirty="0">
                <a:solidFill>
                  <a:srgbClr val="002060"/>
                </a:solidFill>
              </a:rPr>
              <a:t>PC2	</a:t>
            </a:r>
            <a:r>
              <a:rPr lang="en-IN" sz="1400" dirty="0">
                <a:solidFill>
                  <a:srgbClr val="002060"/>
                </a:solidFill>
              </a:rPr>
              <a:t>25%	Speed-Agility Dimension</a:t>
            </a:r>
          </a:p>
          <a:p>
            <a:pPr>
              <a:tabLst>
                <a:tab pos="717550" algn="l"/>
                <a:tab pos="1524000" algn="l"/>
              </a:tabLst>
            </a:pPr>
            <a:r>
              <a:rPr lang="en-IN" sz="1400" b="1" dirty="0">
                <a:solidFill>
                  <a:srgbClr val="002060"/>
                </a:solidFill>
              </a:rPr>
              <a:t>PC3+	</a:t>
            </a:r>
            <a:r>
              <a:rPr lang="en-IN" sz="1400" dirty="0">
                <a:solidFill>
                  <a:srgbClr val="002060"/>
                </a:solidFill>
              </a:rPr>
              <a:t>20%	Minor  uncorrelated components</a:t>
            </a:r>
            <a:endParaRPr lang="en-IN" dirty="0">
              <a:solidFill>
                <a:srgbClr val="002060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641475"/>
            <a:ext cx="1859280" cy="13303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0800" y="3104147"/>
            <a:ext cx="353568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 Figure 1 </a:t>
            </a:r>
            <a:r>
              <a:rPr lang="en-US" sz="1400" dirty="0">
                <a:solidFill>
                  <a:srgbClr val="002060"/>
                </a:solidFill>
              </a:rPr>
              <a:t> PCA Model of forming component </a:t>
            </a:r>
            <a:endParaRPr lang="en-IN" sz="14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62600" y="1972815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02060"/>
                </a:solidFill>
              </a:rPr>
              <a:t>C</a:t>
            </a:r>
            <a:r>
              <a:rPr lang="en-IN" baseline="-25000" dirty="0">
                <a:solidFill>
                  <a:srgbClr val="002060"/>
                </a:solidFill>
              </a:rPr>
              <a:t>1</a:t>
            </a:r>
            <a:r>
              <a:rPr lang="en-IN" dirty="0">
                <a:solidFill>
                  <a:srgbClr val="002060"/>
                </a:solidFill>
              </a:rPr>
              <a:t> = a</a:t>
            </a:r>
            <a:r>
              <a:rPr lang="en-IN" baseline="-25000" dirty="0">
                <a:solidFill>
                  <a:srgbClr val="002060"/>
                </a:solidFill>
              </a:rPr>
              <a:t>1</a:t>
            </a:r>
            <a:r>
              <a:rPr lang="en-IN" dirty="0">
                <a:solidFill>
                  <a:srgbClr val="002060"/>
                </a:solidFill>
              </a:rPr>
              <a:t>x</a:t>
            </a:r>
            <a:r>
              <a:rPr lang="en-IN" baseline="-25000" dirty="0">
                <a:solidFill>
                  <a:srgbClr val="002060"/>
                </a:solidFill>
              </a:rPr>
              <a:t>1</a:t>
            </a:r>
            <a:r>
              <a:rPr lang="en-IN" dirty="0">
                <a:solidFill>
                  <a:srgbClr val="002060"/>
                </a:solidFill>
              </a:rPr>
              <a:t> + a</a:t>
            </a:r>
            <a:r>
              <a:rPr lang="en-IN" baseline="-25000" dirty="0">
                <a:solidFill>
                  <a:srgbClr val="002060"/>
                </a:solidFill>
              </a:rPr>
              <a:t>2</a:t>
            </a:r>
            <a:r>
              <a:rPr lang="en-IN" dirty="0">
                <a:solidFill>
                  <a:srgbClr val="002060"/>
                </a:solidFill>
              </a:rPr>
              <a:t>x</a:t>
            </a:r>
            <a:r>
              <a:rPr lang="en-IN" baseline="-25000" dirty="0">
                <a:solidFill>
                  <a:srgbClr val="002060"/>
                </a:solidFill>
              </a:rPr>
              <a:t>2</a:t>
            </a:r>
            <a:r>
              <a:rPr lang="en-IN" dirty="0">
                <a:solidFill>
                  <a:srgbClr val="002060"/>
                </a:solidFill>
              </a:rPr>
              <a:t> + a</a:t>
            </a:r>
            <a:r>
              <a:rPr lang="en-IN" baseline="-25000" dirty="0">
                <a:solidFill>
                  <a:srgbClr val="002060"/>
                </a:solidFill>
              </a:rPr>
              <a:t>3</a:t>
            </a:r>
            <a:r>
              <a:rPr lang="en-IN" dirty="0">
                <a:solidFill>
                  <a:srgbClr val="002060"/>
                </a:solidFill>
              </a:rPr>
              <a:t>x</a:t>
            </a:r>
            <a:r>
              <a:rPr lang="en-IN" baseline="-25000" dirty="0">
                <a:solidFill>
                  <a:srgbClr val="002060"/>
                </a:solidFill>
              </a:rPr>
              <a:t>3</a:t>
            </a:r>
            <a:r>
              <a:rPr lang="en-IN" dirty="0">
                <a:solidFill>
                  <a:srgbClr val="002060"/>
                </a:solidFill>
              </a:rPr>
              <a:t> + ……. </a:t>
            </a:r>
            <a:r>
              <a:rPr lang="en-IN" dirty="0" err="1">
                <a:solidFill>
                  <a:srgbClr val="002060"/>
                </a:solidFill>
              </a:rPr>
              <a:t>a</a:t>
            </a:r>
            <a:r>
              <a:rPr lang="en-IN" baseline="-25000" dirty="0" err="1">
                <a:solidFill>
                  <a:srgbClr val="002060"/>
                </a:solidFill>
              </a:rPr>
              <a:t>n</a:t>
            </a:r>
            <a:r>
              <a:rPr lang="en-IN" dirty="0" err="1">
                <a:solidFill>
                  <a:srgbClr val="002060"/>
                </a:solidFill>
              </a:rPr>
              <a:t>x</a:t>
            </a:r>
            <a:r>
              <a:rPr lang="en-IN" baseline="-25000" dirty="0" err="1">
                <a:solidFill>
                  <a:srgbClr val="002060"/>
                </a:solidFill>
              </a:rPr>
              <a:t>n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3593068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Example</a:t>
            </a:r>
            <a:r>
              <a:rPr lang="en-IN" sz="1600" b="1" dirty="0">
                <a:solidFill>
                  <a:srgbClr val="002060"/>
                </a:solidFill>
              </a:rPr>
              <a:t>: To  develop a talent identification criteria for graduate athletes on  the basis of the six physical fitness variables from 100 athletes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302204"/>
            <a:ext cx="7696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854450" algn="l"/>
              </a:tabLst>
            </a:pPr>
            <a:r>
              <a:rPr lang="en-IN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mt. (sec) - speed	SBJ(cm) – Explosive power	</a:t>
            </a:r>
          </a:p>
          <a:p>
            <a:pPr>
              <a:tabLst>
                <a:tab pos="3854450" algn="l"/>
              </a:tabLst>
            </a:pPr>
            <a:r>
              <a:rPr lang="en-IN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Sit-ups (1 min)- Core muscular endurance	Push-ups (1 min) – Upper body Strength	</a:t>
            </a:r>
          </a:p>
          <a:p>
            <a:pPr>
              <a:tabLst>
                <a:tab pos="3854450" algn="l"/>
              </a:tabLst>
            </a:pPr>
            <a:r>
              <a:rPr lang="en-IN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VO2 Max(ml/kg/min.	Illinois Agility test- Agility &amp; Coordination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5800" y="5257800"/>
            <a:ext cx="441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After PCA can be reduced to three components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8D02F9-2CA1-4EDE-1991-D615D4A1B6E0}"/>
              </a:ext>
            </a:extLst>
          </p:cNvPr>
          <p:cNvSpPr txBox="1"/>
          <p:nvPr/>
        </p:nvSpPr>
        <p:spPr>
          <a:xfrm>
            <a:off x="685800" y="5181600"/>
            <a:ext cx="2971800" cy="1302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Objective</a:t>
            </a:r>
            <a:r>
              <a:rPr lang="en-IN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To reduce these 6 variables into fewer dimensions for:</a:t>
            </a:r>
          </a:p>
          <a:p>
            <a:pPr marL="342900" lvl="0" indent="-342900"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IN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Athlete profiling</a:t>
            </a:r>
          </a:p>
          <a:p>
            <a:pPr marL="342900" lvl="0" indent="-342900"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IN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Creating selection indices</a:t>
            </a:r>
          </a:p>
          <a:p>
            <a:pPr marL="342900" lvl="0" indent="-342900"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IN" sz="1400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Visualization and comparison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E2B38B-274A-C6CF-7317-891510AA11C3}"/>
              </a:ext>
            </a:extLst>
          </p:cNvPr>
          <p:cNvSpPr txBox="1"/>
          <p:nvPr/>
        </p:nvSpPr>
        <p:spPr>
          <a:xfrm>
            <a:off x="6934200" y="25908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/>
              <a:t>Factors like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1200" dirty="0"/>
              <a:t>Strength and Power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1200" dirty="0"/>
              <a:t>Endurance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1200" dirty="0"/>
              <a:t>Agility and speed</a:t>
            </a:r>
          </a:p>
        </p:txBody>
      </p:sp>
    </p:spTree>
    <p:extLst>
      <p:ext uri="{BB962C8B-B14F-4D97-AF65-F5344CB8AC3E}">
        <p14:creationId xmlns:p14="http://schemas.microsoft.com/office/powerpoint/2010/main" val="622803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56388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Looks for few latent variables known as factors that can explain interrelations among observed variables  </a:t>
            </a:r>
          </a:p>
        </p:txBody>
      </p:sp>
      <p:sp>
        <p:nvSpPr>
          <p:cNvPr id="5" name="Rectangle 4"/>
          <p:cNvSpPr/>
          <p:nvPr/>
        </p:nvSpPr>
        <p:spPr>
          <a:xfrm>
            <a:off x="976952" y="2286000"/>
            <a:ext cx="1524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002060"/>
                </a:solidFill>
              </a:rPr>
              <a:t>Purpose</a:t>
            </a:r>
          </a:p>
        </p:txBody>
      </p:sp>
      <p:sp>
        <p:nvSpPr>
          <p:cNvPr id="6" name="Rectangle 5"/>
          <p:cNvSpPr/>
          <p:nvPr/>
        </p:nvSpPr>
        <p:spPr>
          <a:xfrm>
            <a:off x="976952" y="3987225"/>
            <a:ext cx="1524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002060"/>
                </a:solidFill>
              </a:rPr>
              <a:t>Presumption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976952" y="5181600"/>
            <a:ext cx="1524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002060"/>
                </a:solidFill>
              </a:rPr>
              <a:t>Focus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9200" y="28194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To unfold the latent structure in a given set of variables.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Used when no dependent variable is available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Analyse structure of the interrelationships among the large number of variables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" y="4444425"/>
            <a:ext cx="7086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Some factors explain the shared variance among the set of observed variables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F7E62D1-FA13-48E3-9A39-74B9FC5B6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IN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Factor Analysis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81200" y="1840468"/>
            <a:ext cx="5500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Two Types</a:t>
            </a:r>
            <a:r>
              <a:rPr lang="en-IN" dirty="0">
                <a:solidFill>
                  <a:srgbClr val="002060"/>
                </a:solidFill>
              </a:rPr>
              <a:t>: Exploratory and confirmatory factor analysis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1490246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Measurement model of a Latent variable</a:t>
            </a:r>
          </a:p>
        </p:txBody>
      </p:sp>
    </p:spTree>
    <p:extLst>
      <p:ext uri="{BB962C8B-B14F-4D97-AF65-F5344CB8AC3E}">
        <p14:creationId xmlns:p14="http://schemas.microsoft.com/office/powerpoint/2010/main" val="3373045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7E62D1-FA13-48E3-9A39-74B9FC5B6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IN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Factor Analysis Model</a:t>
            </a:r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340" y="2057400"/>
            <a:ext cx="3093720" cy="13366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57600" y="3505200"/>
            <a:ext cx="3962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Figure 2.</a:t>
            </a:r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Factor Analysis model for forming factor </a:t>
            </a:r>
            <a:endParaRPr lang="en-IN" sz="14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1566446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</a:rPr>
              <a:t>Factors are assumed to cause the observed variables rather linear combination of them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6200" y="39624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FA may identify broad dimensions</a:t>
            </a:r>
            <a:endParaRPr lang="en-IN" dirty="0"/>
          </a:p>
        </p:txBody>
      </p:sp>
      <p:sp>
        <p:nvSpPr>
          <p:cNvPr id="2" name="TextBox 1"/>
          <p:cNvSpPr txBox="1"/>
          <p:nvPr/>
        </p:nvSpPr>
        <p:spPr>
          <a:xfrm>
            <a:off x="7543800" y="22860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X</a:t>
            </a:r>
            <a:r>
              <a:rPr lang="en-US" sz="1600" baseline="-25000" dirty="0">
                <a:solidFill>
                  <a:srgbClr val="002060"/>
                </a:solidFill>
              </a:rPr>
              <a:t>1</a:t>
            </a:r>
            <a:r>
              <a:rPr lang="en-US" sz="1600" dirty="0">
                <a:solidFill>
                  <a:srgbClr val="002060"/>
                </a:solidFill>
              </a:rPr>
              <a:t>= b</a:t>
            </a:r>
            <a:r>
              <a:rPr lang="en-US" sz="1600" baseline="-25000" dirty="0">
                <a:solidFill>
                  <a:srgbClr val="002060"/>
                </a:solidFill>
              </a:rPr>
              <a:t>1</a:t>
            </a:r>
            <a:r>
              <a:rPr lang="en-US" sz="1600" dirty="0">
                <a:solidFill>
                  <a:srgbClr val="002060"/>
                </a:solidFill>
              </a:rPr>
              <a:t>F</a:t>
            </a:r>
            <a:r>
              <a:rPr lang="en-US" sz="1600" baseline="-25000" dirty="0">
                <a:solidFill>
                  <a:srgbClr val="002060"/>
                </a:solidFill>
              </a:rPr>
              <a:t>1</a:t>
            </a:r>
            <a:r>
              <a:rPr lang="en-US" sz="1600" dirty="0">
                <a:solidFill>
                  <a:srgbClr val="002060"/>
                </a:solidFill>
              </a:rPr>
              <a:t>+e</a:t>
            </a:r>
            <a:r>
              <a:rPr lang="en-US" sz="1600" baseline="-25000" dirty="0">
                <a:solidFill>
                  <a:srgbClr val="002060"/>
                </a:solidFill>
              </a:rPr>
              <a:t>1  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X</a:t>
            </a:r>
            <a:r>
              <a:rPr lang="en-US" sz="1600" baseline="-25000" dirty="0">
                <a:solidFill>
                  <a:srgbClr val="002060"/>
                </a:solidFill>
              </a:rPr>
              <a:t>2</a:t>
            </a:r>
            <a:r>
              <a:rPr lang="en-US" sz="1600" dirty="0">
                <a:solidFill>
                  <a:srgbClr val="002060"/>
                </a:solidFill>
              </a:rPr>
              <a:t>= b</a:t>
            </a:r>
            <a:r>
              <a:rPr lang="en-US" sz="1600" baseline="-25000" dirty="0">
                <a:solidFill>
                  <a:srgbClr val="002060"/>
                </a:solidFill>
              </a:rPr>
              <a:t>2</a:t>
            </a:r>
            <a:r>
              <a:rPr lang="en-US" sz="1600" dirty="0">
                <a:solidFill>
                  <a:srgbClr val="002060"/>
                </a:solidFill>
              </a:rPr>
              <a:t>F</a:t>
            </a:r>
            <a:r>
              <a:rPr lang="en-US" sz="1600" baseline="-25000" dirty="0">
                <a:solidFill>
                  <a:srgbClr val="002060"/>
                </a:solidFill>
              </a:rPr>
              <a:t>2</a:t>
            </a:r>
            <a:r>
              <a:rPr lang="en-US" sz="1600" dirty="0">
                <a:solidFill>
                  <a:srgbClr val="002060"/>
                </a:solidFill>
              </a:rPr>
              <a:t>+e</a:t>
            </a:r>
            <a:r>
              <a:rPr lang="en-US" sz="1600" baseline="-25000" dirty="0">
                <a:solidFill>
                  <a:srgbClr val="002060"/>
                </a:solidFill>
              </a:rPr>
              <a:t>2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 X</a:t>
            </a:r>
            <a:r>
              <a:rPr lang="en-US" sz="1600" baseline="-25000" dirty="0">
                <a:solidFill>
                  <a:srgbClr val="002060"/>
                </a:solidFill>
              </a:rPr>
              <a:t>3</a:t>
            </a:r>
            <a:r>
              <a:rPr lang="en-US" sz="1600" dirty="0">
                <a:solidFill>
                  <a:srgbClr val="002060"/>
                </a:solidFill>
              </a:rPr>
              <a:t>= b</a:t>
            </a:r>
            <a:r>
              <a:rPr lang="en-US" sz="1600" baseline="-25000" dirty="0">
                <a:solidFill>
                  <a:srgbClr val="002060"/>
                </a:solidFill>
              </a:rPr>
              <a:t>3</a:t>
            </a:r>
            <a:r>
              <a:rPr lang="en-US" sz="1600" dirty="0">
                <a:solidFill>
                  <a:srgbClr val="002060"/>
                </a:solidFill>
              </a:rPr>
              <a:t>F</a:t>
            </a:r>
            <a:r>
              <a:rPr lang="en-US" sz="1600" baseline="-25000" dirty="0">
                <a:solidFill>
                  <a:srgbClr val="002060"/>
                </a:solidFill>
              </a:rPr>
              <a:t>2</a:t>
            </a:r>
            <a:r>
              <a:rPr lang="en-US" sz="1600" dirty="0">
                <a:solidFill>
                  <a:srgbClr val="002060"/>
                </a:solidFill>
              </a:rPr>
              <a:t>+e</a:t>
            </a:r>
            <a:r>
              <a:rPr lang="en-US" sz="1600" baseline="-25000" dirty="0">
                <a:solidFill>
                  <a:srgbClr val="002060"/>
                </a:solidFill>
              </a:rPr>
              <a:t>3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endParaRPr lang="en-IN" sz="16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E508FD-85E0-C66F-C60D-6C480FA9F1F7}"/>
              </a:ext>
            </a:extLst>
          </p:cNvPr>
          <p:cNvSpPr txBox="1"/>
          <p:nvPr/>
        </p:nvSpPr>
        <p:spPr>
          <a:xfrm>
            <a:off x="381000" y="2590800"/>
            <a:ext cx="26898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Objective</a:t>
            </a:r>
            <a:r>
              <a:rPr lang="en-US" sz="1400" dirty="0"/>
              <a:t>: To identify underlying physical fitness components in adolescent athletes using several test scores</a:t>
            </a:r>
            <a:endParaRPr lang="en-IN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328F36-8CA6-53F6-20B0-EABFCF0B7F91}"/>
              </a:ext>
            </a:extLst>
          </p:cNvPr>
          <p:cNvSpPr txBox="1"/>
          <p:nvPr/>
        </p:nvSpPr>
        <p:spPr>
          <a:xfrm>
            <a:off x="533400" y="3810000"/>
            <a:ext cx="2209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+mj-lt"/>
              <a:buAutoNum type="arabicPeriod"/>
            </a:pPr>
            <a:r>
              <a:rPr lang="en-IN" sz="1200" dirty="0"/>
              <a:t>100-meter sprint time (speed)</a:t>
            </a:r>
          </a:p>
          <a:p>
            <a:pPr marL="179388" indent="-179388">
              <a:buFont typeface="+mj-lt"/>
              <a:buAutoNum type="arabicPeriod"/>
            </a:pPr>
            <a:r>
              <a:rPr lang="en-IN" sz="1200" dirty="0"/>
              <a:t>Standing broad jump (explosive leg strength)</a:t>
            </a:r>
          </a:p>
          <a:p>
            <a:pPr marL="179388" indent="-179388">
              <a:buFont typeface="+mj-lt"/>
              <a:buAutoNum type="arabicPeriod"/>
            </a:pPr>
            <a:r>
              <a:rPr lang="en-IN" sz="1200" dirty="0"/>
              <a:t>12-minute run (endurance)</a:t>
            </a:r>
          </a:p>
          <a:p>
            <a:pPr marL="179388" indent="-179388">
              <a:buFont typeface="+mj-lt"/>
              <a:buAutoNum type="arabicPeriod"/>
            </a:pPr>
            <a:r>
              <a:rPr lang="en-IN" sz="1200" dirty="0"/>
              <a:t>Sit-ups in 1 minute (abdominal strength)</a:t>
            </a:r>
          </a:p>
          <a:p>
            <a:pPr marL="179388" indent="-179388">
              <a:buFont typeface="+mj-lt"/>
              <a:buAutoNum type="arabicPeriod"/>
            </a:pPr>
            <a:r>
              <a:rPr lang="en-IN" sz="1200" dirty="0"/>
              <a:t>Sit-and-reach test (flexibility)</a:t>
            </a:r>
          </a:p>
          <a:p>
            <a:pPr marL="179388" indent="-179388">
              <a:buFont typeface="+mj-lt"/>
              <a:buAutoNum type="arabicPeriod"/>
            </a:pPr>
            <a:r>
              <a:rPr lang="en-IN" sz="1200" dirty="0"/>
              <a:t>Handgrip strength (arm strength)</a:t>
            </a:r>
          </a:p>
          <a:p>
            <a:pPr marL="179388" indent="-179388">
              <a:buFont typeface="+mj-lt"/>
              <a:buAutoNum type="arabicPeriod"/>
            </a:pPr>
            <a:r>
              <a:rPr lang="en-IN" sz="1200" dirty="0"/>
              <a:t>Vertical jump (power)</a:t>
            </a:r>
          </a:p>
          <a:p>
            <a:pPr marL="179388" indent="-179388">
              <a:buFont typeface="+mj-lt"/>
              <a:buAutoNum type="arabicPeriod"/>
            </a:pPr>
            <a:r>
              <a:rPr lang="en-IN" sz="1200" dirty="0"/>
              <a:t>Shuttle run (agility)</a:t>
            </a:r>
          </a:p>
          <a:p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382A5D4-072A-941A-3CD8-FF4444D57C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65048"/>
              </p:ext>
            </p:extLst>
          </p:nvPr>
        </p:nvGraphicFramePr>
        <p:xfrm>
          <a:off x="2895600" y="4343400"/>
          <a:ext cx="6248400" cy="2346960"/>
        </p:xfrm>
        <a:graphic>
          <a:graphicData uri="http://schemas.openxmlformats.org/drawingml/2006/table">
            <a:tbl>
              <a:tblPr/>
              <a:tblGrid>
                <a:gridCol w="1562100">
                  <a:extLst>
                    <a:ext uri="{9D8B030D-6E8A-4147-A177-3AD203B41FA5}">
                      <a16:colId xmlns:a16="http://schemas.microsoft.com/office/drawing/2014/main" val="3375492724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49539571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57264008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4837127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sz="1000" dirty="0"/>
                        <a:t>Variable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Factor 1: Strength &amp; Power </a:t>
                      </a:r>
                      <a:r>
                        <a:rPr lang="en-IN" sz="1000" b="1" dirty="0"/>
                        <a:t>(Force)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Factor 2: Endurance</a:t>
                      </a:r>
                    </a:p>
                    <a:p>
                      <a:r>
                        <a:rPr lang="en-IN" sz="1000" b="1" dirty="0"/>
                        <a:t>(Stamina)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Factor 3: Agility &amp; Speed</a:t>
                      </a:r>
                    </a:p>
                    <a:p>
                      <a:r>
                        <a:rPr lang="en-IN" sz="1000" b="1" dirty="0"/>
                        <a:t>(Quickness)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7266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1000"/>
                        <a:t>Standing broad jump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0.82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841212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1000"/>
                        <a:t>Sit-ups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0.12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0.14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6136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1000" dirty="0"/>
                        <a:t>Handgrip strength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0.75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0.05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365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1000"/>
                        <a:t>Vertical jump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0.70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9215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1000"/>
                        <a:t>12-minute run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0.83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0.09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67879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1000"/>
                        <a:t>Sit-and-reach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0.05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22830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1000"/>
                        <a:t>Shuttle run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0.08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0.76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5107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1000"/>
                        <a:t>100-meter sprint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/>
                        <a:t>0.12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0.81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3689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3279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A90717-9FB7-4A66-A82E-F54E004E5640}"/>
              </a:ext>
            </a:extLst>
          </p:cNvPr>
          <p:cNvSpPr txBox="1"/>
          <p:nvPr/>
        </p:nvSpPr>
        <p:spPr>
          <a:xfrm>
            <a:off x="76200" y="76200"/>
            <a:ext cx="8915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dirty="0">
                <a:solidFill>
                  <a:srgbClr val="FFC000"/>
                </a:solidFill>
              </a:rPr>
              <a:t>Partitioning of Variance in PCA and Factor Analysis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DA0D0B-4566-495E-84E9-B5FAA7BEA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981200"/>
            <a:ext cx="4876800" cy="45234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E92181-A66E-4020-B859-275FBEC0E8D2}"/>
              </a:ext>
            </a:extLst>
          </p:cNvPr>
          <p:cNvSpPr txBox="1"/>
          <p:nvPr/>
        </p:nvSpPr>
        <p:spPr>
          <a:xfrm>
            <a:off x="4572000" y="16002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In Factor Analysis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3D8E63-8076-422A-A0F9-0F3739AC0FEF}"/>
              </a:ext>
            </a:extLst>
          </p:cNvPr>
          <p:cNvSpPr txBox="1"/>
          <p:nvPr/>
        </p:nvSpPr>
        <p:spPr>
          <a:xfrm>
            <a:off x="457200" y="16002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In PCA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A58E2E-5B68-4492-A90A-719CBC4B1801}"/>
              </a:ext>
            </a:extLst>
          </p:cNvPr>
          <p:cNvSpPr txBox="1"/>
          <p:nvPr/>
        </p:nvSpPr>
        <p:spPr>
          <a:xfrm>
            <a:off x="381000" y="2615625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Since in PCA there is no unique variance hence</a:t>
            </a:r>
            <a:endParaRPr lang="en-IN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21288E-92F4-4A54-9405-D738BCB6A8FB}"/>
              </a:ext>
            </a:extLst>
          </p:cNvPr>
          <p:cNvSpPr txBox="1"/>
          <p:nvPr/>
        </p:nvSpPr>
        <p:spPr>
          <a:xfrm>
            <a:off x="762000" y="3745468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Communality = h</a:t>
            </a:r>
            <a:r>
              <a:rPr lang="en-US" sz="1600" baseline="30000" dirty="0"/>
              <a:t>2 </a:t>
            </a:r>
            <a:r>
              <a:rPr lang="en-US" sz="1600" dirty="0"/>
              <a:t>= 1</a:t>
            </a:r>
            <a:endParaRPr lang="en-IN" sz="16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19AF92D-D4A3-4BE3-B5B0-ED52CC0B4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352800"/>
            <a:ext cx="2971800" cy="3558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AEC908D-9C6A-4912-8F35-F8458FC095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5562600"/>
            <a:ext cx="26964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938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Assumptions in PCA/FA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209800"/>
            <a:ext cx="82296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0850" algn="l"/>
                <a:tab pos="3411538" algn="l"/>
                <a:tab pos="5922963" algn="l"/>
              </a:tabLst>
            </a:pPr>
            <a:r>
              <a:rPr lang="en-IN" sz="1600" b="1" dirty="0">
                <a:solidFill>
                  <a:srgbClr val="002060"/>
                </a:solidFill>
              </a:rPr>
              <a:t>SN	Assumptions	How to test		Threshold</a:t>
            </a:r>
          </a:p>
          <a:p>
            <a:pPr>
              <a:tabLst>
                <a:tab pos="450850" algn="l"/>
                <a:tab pos="3411538" algn="l"/>
                <a:tab pos="5922963" algn="l"/>
              </a:tabLst>
            </a:pPr>
            <a:endParaRPr lang="en-IN" sz="1600" b="1" dirty="0">
              <a:solidFill>
                <a:srgbClr val="002060"/>
              </a:solidFill>
            </a:endParaRPr>
          </a:p>
          <a:p>
            <a:pPr>
              <a:tabLst>
                <a:tab pos="450850" algn="l"/>
                <a:tab pos="3411538" algn="l"/>
                <a:tab pos="5922963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1 </a:t>
            </a:r>
            <a:r>
              <a:rPr lang="en-IN" sz="1600" b="1" dirty="0">
                <a:solidFill>
                  <a:srgbClr val="002060"/>
                </a:solidFill>
              </a:rPr>
              <a:t>	</a:t>
            </a:r>
            <a:r>
              <a:rPr lang="en-IN" sz="1600" dirty="0">
                <a:solidFill>
                  <a:srgbClr val="002060"/>
                </a:solidFill>
              </a:rPr>
              <a:t>Sample Size should be adequate 	KMO test 		0.7 or more</a:t>
            </a:r>
          </a:p>
          <a:p>
            <a:pPr>
              <a:tabLst>
                <a:tab pos="450850" algn="l"/>
                <a:tab pos="3411538" algn="l"/>
                <a:tab pos="5922963" algn="l"/>
              </a:tabLst>
            </a:pPr>
            <a:endParaRPr lang="en-IN" sz="1600" dirty="0">
              <a:solidFill>
                <a:srgbClr val="002060"/>
              </a:solidFill>
            </a:endParaRPr>
          </a:p>
          <a:p>
            <a:pPr>
              <a:tabLst>
                <a:tab pos="450850" algn="l"/>
                <a:tab pos="3411538" algn="l"/>
                <a:tab pos="5922963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2 	Correlation matrix is not unity	Bartlett’s test of </a:t>
            </a:r>
            <a:r>
              <a:rPr lang="en-IN" sz="1600" dirty="0" err="1">
                <a:solidFill>
                  <a:srgbClr val="002060"/>
                </a:solidFill>
              </a:rPr>
              <a:t>sphericity</a:t>
            </a:r>
            <a:r>
              <a:rPr lang="en-IN" sz="1600" dirty="0">
                <a:solidFill>
                  <a:srgbClr val="002060"/>
                </a:solidFill>
              </a:rPr>
              <a:t>		p&lt;.05</a:t>
            </a:r>
          </a:p>
          <a:p>
            <a:pPr>
              <a:tabLst>
                <a:tab pos="450850" algn="l"/>
                <a:tab pos="3411538" algn="l"/>
                <a:tab pos="5922963" algn="l"/>
              </a:tabLst>
            </a:pPr>
            <a:endParaRPr lang="en-IN" sz="1600" dirty="0">
              <a:solidFill>
                <a:srgbClr val="002060"/>
              </a:solidFill>
            </a:endParaRPr>
          </a:p>
          <a:p>
            <a:pPr>
              <a:tabLst>
                <a:tab pos="450850" algn="l"/>
                <a:tab pos="3411538" algn="l"/>
                <a:tab pos="5922963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		Compute Determinant of		should be positive</a:t>
            </a:r>
          </a:p>
          <a:p>
            <a:pPr>
              <a:tabLst>
                <a:tab pos="450850" algn="l"/>
                <a:tab pos="3411538" algn="l"/>
                <a:tab pos="5922963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		</a:t>
            </a:r>
            <a:r>
              <a:rPr lang="en-IN" dirty="0">
                <a:solidFill>
                  <a:srgbClr val="002060"/>
                </a:solidFill>
              </a:rPr>
              <a:t>correlations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456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30490-158D-4E45-B16B-641DEBF33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IN" dirty="0"/>
              <a:t>How Components /Factors are made in PCA/FA</a:t>
            </a:r>
            <a:endParaRPr lang="en-IN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B37D1C-C151-45C3-8250-4A2AE2989624}"/>
              </a:ext>
            </a:extLst>
          </p:cNvPr>
          <p:cNvSpPr txBox="1"/>
          <p:nvPr/>
        </p:nvSpPr>
        <p:spPr>
          <a:xfrm>
            <a:off x="2971800" y="17526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Using matrix of correlation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915BC3-0A57-4A01-978E-85C51AB430DC}"/>
              </a:ext>
            </a:extLst>
          </p:cNvPr>
          <p:cNvSpPr txBox="1"/>
          <p:nvPr/>
        </p:nvSpPr>
        <p:spPr>
          <a:xfrm>
            <a:off x="2057400" y="38862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rgbClr val="002060"/>
                </a:solidFill>
              </a:rPr>
              <a:t>To account for the variance in the matrix by series of weighted linear functions (components or factor)</a:t>
            </a:r>
            <a:endParaRPr lang="en-IN" dirty="0">
              <a:solidFill>
                <a:srgbClr val="002060"/>
              </a:solidFill>
            </a:endParaRPr>
          </a:p>
          <a:p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49FEF0-A4DA-40E7-9E02-45A30EB96EE1}"/>
              </a:ext>
            </a:extLst>
          </p:cNvPr>
          <p:cNvSpPr txBox="1"/>
          <p:nvPr/>
        </p:nvSpPr>
        <p:spPr>
          <a:xfrm>
            <a:off x="3581400" y="2971800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002060"/>
                </a:solidFill>
              </a:rPr>
              <a:t>Mutual goal</a:t>
            </a:r>
            <a:endParaRPr lang="en-IN" sz="2000" dirty="0">
              <a:solidFill>
                <a:srgbClr val="002060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FAF85C4-464F-4A6C-B94B-9ACF9094BA30}"/>
              </a:ext>
            </a:extLst>
          </p:cNvPr>
          <p:cNvCxnSpPr>
            <a:stCxn id="5" idx="2"/>
          </p:cNvCxnSpPr>
          <p:nvPr/>
        </p:nvCxnSpPr>
        <p:spPr>
          <a:xfrm>
            <a:off x="4343400" y="3371910"/>
            <a:ext cx="0" cy="43809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641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EBB4D-DADC-4B2C-931B-1D821BB8F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IN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PCA/Factor Analysis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C0254E-907F-47F6-B865-916A5386448E}"/>
              </a:ext>
            </a:extLst>
          </p:cNvPr>
          <p:cNvSpPr txBox="1"/>
          <p:nvPr/>
        </p:nvSpPr>
        <p:spPr>
          <a:xfrm>
            <a:off x="3200400" y="160020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/>
              <a:t>Composed of two phases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57200" y="2348552"/>
            <a:ext cx="1600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schemeClr val="tx1"/>
                </a:solidFill>
              </a:rPr>
              <a:t>1. Extraction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4087504"/>
            <a:ext cx="1600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schemeClr val="tx1"/>
                </a:solidFill>
              </a:rPr>
              <a:t>2. Rotation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2209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C00000"/>
                </a:solidFill>
              </a:rPr>
              <a:t>PCA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45456" y="22098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C00000"/>
                </a:solidFill>
              </a:rPr>
              <a:t>Factor Analysis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05752" y="2489174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Principal component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0" y="2487304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Principal Axis factoring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2785646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Maximum likelihood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0" y="304800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Unweighted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0" y="3346342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Generalized least squares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84144" y="453292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err="1">
                <a:solidFill>
                  <a:srgbClr val="002060"/>
                </a:solidFill>
              </a:rPr>
              <a:t>Variamax</a:t>
            </a:r>
            <a:endParaRPr lang="en-IN" sz="1600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48952" y="44958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err="1">
                <a:solidFill>
                  <a:srgbClr val="002060"/>
                </a:solidFill>
              </a:rPr>
              <a:t>Promax</a:t>
            </a:r>
            <a:endParaRPr lang="en-IN" sz="1600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84144" y="4821438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err="1">
                <a:solidFill>
                  <a:srgbClr val="002060"/>
                </a:solidFill>
              </a:rPr>
              <a:t>Equamax</a:t>
            </a:r>
            <a:endParaRPr lang="en-IN" sz="16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84144" y="5083792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err="1">
                <a:solidFill>
                  <a:srgbClr val="002060"/>
                </a:solidFill>
              </a:rPr>
              <a:t>Quartimax</a:t>
            </a:r>
            <a:endParaRPr lang="en-IN" sz="1600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48952" y="4766846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Direct </a:t>
            </a:r>
            <a:r>
              <a:rPr lang="en-IN" sz="1600" dirty="0" err="1">
                <a:solidFill>
                  <a:srgbClr val="002060"/>
                </a:solidFill>
              </a:rPr>
              <a:t>oblimin</a:t>
            </a:r>
            <a:endParaRPr lang="en-IN" sz="1600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43200" y="394875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C00000"/>
                </a:solidFill>
              </a:rPr>
              <a:t>Orthogonal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0" y="3948752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C00000"/>
                </a:solidFill>
              </a:rPr>
              <a:t>Oblique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4800" y="6172200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C00000"/>
                </a:solidFill>
              </a:rPr>
              <a:t>Remark: </a:t>
            </a:r>
            <a:r>
              <a:rPr lang="en-IN" sz="1600" dirty="0">
                <a:solidFill>
                  <a:srgbClr val="002060"/>
                </a:solidFill>
              </a:rPr>
              <a:t>In PCA/FA most of the variables correlate most strongly with the first component or factor</a:t>
            </a:r>
            <a:endParaRPr lang="en-IN" dirty="0"/>
          </a:p>
        </p:txBody>
      </p:sp>
      <p:sp>
        <p:nvSpPr>
          <p:cNvPr id="26" name="TextBox 25"/>
          <p:cNvSpPr txBox="1"/>
          <p:nvPr/>
        </p:nvSpPr>
        <p:spPr>
          <a:xfrm>
            <a:off x="2743200" y="4215825"/>
            <a:ext cx="2819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(Keeps the dimensions orthogonal)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513696" y="4218296"/>
            <a:ext cx="2819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(Allows the angle between oblique)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43200" y="54864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7030A0"/>
                </a:solidFill>
              </a:rPr>
              <a:t>[factors to be </a:t>
            </a:r>
            <a:r>
              <a:rPr lang="en-IN" sz="1400" b="1" dirty="0">
                <a:solidFill>
                  <a:srgbClr val="7030A0"/>
                </a:solidFill>
              </a:rPr>
              <a:t>uncorrelated</a:t>
            </a:r>
            <a:r>
              <a:rPr lang="en-IN" sz="1400" dirty="0">
                <a:solidFill>
                  <a:srgbClr val="7030A0"/>
                </a:solidFill>
              </a:rPr>
              <a:t> </a:t>
            </a:r>
          </a:p>
          <a:p>
            <a:r>
              <a:rPr lang="en-IN" sz="1400" dirty="0">
                <a:solidFill>
                  <a:srgbClr val="7030A0"/>
                </a:solidFill>
              </a:rPr>
              <a:t>  after rotation]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62600" y="54864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7030A0"/>
                </a:solidFill>
              </a:rPr>
              <a:t>[factors to be </a:t>
            </a:r>
            <a:r>
              <a:rPr lang="en-IN" sz="1400" b="1" dirty="0">
                <a:solidFill>
                  <a:srgbClr val="7030A0"/>
                </a:solidFill>
              </a:rPr>
              <a:t>correlated </a:t>
            </a:r>
          </a:p>
          <a:p>
            <a:r>
              <a:rPr lang="en-IN" sz="1400" dirty="0">
                <a:solidFill>
                  <a:srgbClr val="7030A0"/>
                </a:solidFill>
              </a:rPr>
              <a:t>  after rotation]</a:t>
            </a:r>
          </a:p>
        </p:txBody>
      </p:sp>
    </p:spTree>
    <p:extLst>
      <p:ext uri="{BB962C8B-B14F-4D97-AF65-F5344CB8AC3E}">
        <p14:creationId xmlns:p14="http://schemas.microsoft.com/office/powerpoint/2010/main" val="2955796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3229A-AF29-401A-ABB8-4AF9341E6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95072"/>
            <a:ext cx="8229600" cy="1252728"/>
          </a:xfrm>
        </p:spPr>
        <p:txBody>
          <a:bodyPr>
            <a:normAutofit/>
          </a:bodyPr>
          <a:lstStyle/>
          <a:p>
            <a:r>
              <a:rPr lang="en-IN" sz="3600" dirty="0"/>
              <a:t>Characteristics of dimensions in PCA/FA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5275" y="4916269"/>
            <a:ext cx="7693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>
                <a:solidFill>
                  <a:srgbClr val="002060"/>
                </a:solidFill>
              </a:rPr>
              <a:t>Provide J shape (scree plot) by plotting  Y-axis(Eigen value) vs X-axis(number of components/factors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325469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>
                <a:solidFill>
                  <a:srgbClr val="002060"/>
                </a:solidFill>
              </a:rPr>
              <a:t>Dimensions are extracted sequentially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2858869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>
                <a:solidFill>
                  <a:srgbClr val="002060"/>
                </a:solidFill>
              </a:rPr>
              <a:t>First factor extracts maximum variance with subsequent reduction.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316069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>
                <a:solidFill>
                  <a:srgbClr val="002060"/>
                </a:solidFill>
              </a:rPr>
              <a:t>Dimensions are Independent to each other (orthogonal)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3773269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>
                <a:solidFill>
                  <a:srgbClr val="002060"/>
                </a:solidFill>
              </a:rPr>
              <a:t>Explained variances are additive in nature due to orthogonality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230469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>
                <a:solidFill>
                  <a:srgbClr val="002060"/>
                </a:solidFill>
              </a:rPr>
              <a:t>First few components/factors will together accounts for relatively large percentage of variance</a:t>
            </a:r>
          </a:p>
        </p:txBody>
      </p:sp>
    </p:spTree>
    <p:extLst>
      <p:ext uri="{BB962C8B-B14F-4D97-AF65-F5344CB8AC3E}">
        <p14:creationId xmlns:p14="http://schemas.microsoft.com/office/powerpoint/2010/main" val="2669743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3229A-AF29-401A-ABB8-4AF9341E6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2672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n-IN" dirty="0"/>
              <a:t>Goal of the Researcher in PCA/FA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25908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dirty="0">
                <a:solidFill>
                  <a:srgbClr val="002060"/>
                </a:solidFill>
              </a:rPr>
              <a:t>Select minimum number of components/factor explaining maximum amount of variance for rotating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35052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dirty="0">
                <a:solidFill>
                  <a:srgbClr val="002060"/>
                </a:solidFill>
              </a:rPr>
              <a:t>So that component/factor structure can be meaningfully interpreted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4255532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dirty="0">
                <a:solidFill>
                  <a:srgbClr val="002060"/>
                </a:solidFill>
              </a:rPr>
              <a:t>After extraction phase it is assumed that the components/factors intersects at 90</a:t>
            </a:r>
            <a:r>
              <a:rPr lang="en-IN" baseline="30000" dirty="0">
                <a:solidFill>
                  <a:srgbClr val="002060"/>
                </a:solidFill>
              </a:rPr>
              <a:t>0</a:t>
            </a:r>
            <a:r>
              <a:rPr lang="en-IN" dirty="0">
                <a:solidFill>
                  <a:srgbClr val="002060"/>
                </a:solidFill>
              </a:rPr>
              <a:t> angle.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6618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0CC647-B4A7-40E0-B874-313435C363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26"/>
          <a:stretch/>
        </p:blipFill>
        <p:spPr>
          <a:xfrm>
            <a:off x="761999" y="2286000"/>
            <a:ext cx="8147507" cy="3657600"/>
          </a:xfrm>
          <a:prstGeom prst="rect">
            <a:avLst/>
          </a:prstGeom>
        </p:spPr>
      </p:pic>
      <p:sp>
        <p:nvSpPr>
          <p:cNvPr id="6" name="Left Brace 5">
            <a:extLst>
              <a:ext uri="{FF2B5EF4-FFF2-40B4-BE49-F238E27FC236}">
                <a16:creationId xmlns:a16="http://schemas.microsoft.com/office/drawing/2014/main" id="{982291B0-1303-4813-93EE-DAD424BA3344}"/>
              </a:ext>
            </a:extLst>
          </p:cNvPr>
          <p:cNvSpPr/>
          <p:nvPr/>
        </p:nvSpPr>
        <p:spPr>
          <a:xfrm>
            <a:off x="685800" y="3505200"/>
            <a:ext cx="45719" cy="18288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6CAD84-B8CF-449C-8667-FD85230A6D5F}"/>
              </a:ext>
            </a:extLst>
          </p:cNvPr>
          <p:cNvSpPr txBox="1"/>
          <p:nvPr/>
        </p:nvSpPr>
        <p:spPr>
          <a:xfrm rot="16200000">
            <a:off x="-114299" y="422910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425 cases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A6E462-61E7-4EDE-BEB4-42D56697B9F8}"/>
              </a:ext>
            </a:extLst>
          </p:cNvPr>
          <p:cNvSpPr txBox="1"/>
          <p:nvPr/>
        </p:nvSpPr>
        <p:spPr>
          <a:xfrm>
            <a:off x="1143000" y="381000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C000"/>
                </a:solidFill>
              </a:rPr>
              <a:t>Factor Analysis – An Illustration</a:t>
            </a:r>
            <a:endParaRPr lang="en-IN" sz="4000" dirty="0">
              <a:solidFill>
                <a:srgbClr val="FFC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B9DC15-E141-44F9-89F3-5D0C8459AA91}"/>
              </a:ext>
            </a:extLst>
          </p:cNvPr>
          <p:cNvSpPr txBox="1"/>
          <p:nvPr/>
        </p:nvSpPr>
        <p:spPr>
          <a:xfrm>
            <a:off x="685800" y="1828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Illustration</a:t>
            </a:r>
            <a:r>
              <a:rPr lang="en-US" dirty="0"/>
              <a:t>: 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83D7F1-7271-4677-9D52-7234BB0EDC14}"/>
              </a:ext>
            </a:extLst>
          </p:cNvPr>
          <p:cNvSpPr txBox="1"/>
          <p:nvPr/>
        </p:nvSpPr>
        <p:spPr>
          <a:xfrm>
            <a:off x="1849584" y="1843538"/>
            <a:ext cx="6934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To study the component/factor structure in personality measures of a population</a:t>
            </a:r>
          </a:p>
        </p:txBody>
      </p:sp>
    </p:spTree>
    <p:extLst>
      <p:ext uri="{BB962C8B-B14F-4D97-AF65-F5344CB8AC3E}">
        <p14:creationId xmlns:p14="http://schemas.microsoft.com/office/powerpoint/2010/main" val="1544017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04C6DA-9890-431A-820A-0EF88E359E69}"/>
              </a:ext>
            </a:extLst>
          </p:cNvPr>
          <p:cNvSpPr txBox="1"/>
          <p:nvPr/>
        </p:nvSpPr>
        <p:spPr>
          <a:xfrm>
            <a:off x="3124200" y="762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Correlation Matrix</a:t>
            </a:r>
            <a:endParaRPr lang="en-IN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85800"/>
            <a:ext cx="7351689" cy="48710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1E07AFF-7378-4871-9256-E4748F0E4675}"/>
              </a:ext>
            </a:extLst>
          </p:cNvPr>
          <p:cNvSpPr txBox="1"/>
          <p:nvPr/>
        </p:nvSpPr>
        <p:spPr>
          <a:xfrm>
            <a:off x="914400" y="5602069"/>
            <a:ext cx="708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dirty="0">
                <a:solidFill>
                  <a:srgbClr val="FF0000"/>
                </a:solidFill>
              </a:rPr>
              <a:t>Couple of higher correlations </a:t>
            </a:r>
          </a:p>
          <a:p>
            <a:pPr marL="342900" indent="-342900">
              <a:buAutoNum type="arabicPeriod"/>
            </a:pPr>
            <a:r>
              <a:rPr lang="en-US" sz="1600" dirty="0">
                <a:solidFill>
                  <a:srgbClr val="FF0000"/>
                </a:solidFill>
              </a:rPr>
              <a:t>If not removed may turn out to be artificial researcher created factor</a:t>
            </a:r>
          </a:p>
          <a:p>
            <a:pPr marL="342900" indent="-342900">
              <a:buAutoNum type="arabicPeriod"/>
            </a:pPr>
            <a:r>
              <a:rPr lang="en-US" sz="1600" dirty="0">
                <a:solidFill>
                  <a:srgbClr val="FF0000"/>
                </a:solidFill>
              </a:rPr>
              <a:t>Let us first do PCA by retaining all variables</a:t>
            </a:r>
          </a:p>
          <a:p>
            <a:pPr marL="342900" indent="-342900">
              <a:buAutoNum type="arabicPeriod"/>
            </a:pPr>
            <a:r>
              <a:rPr lang="en-US" sz="1600" dirty="0">
                <a:solidFill>
                  <a:srgbClr val="FF0000"/>
                </a:solidFill>
              </a:rPr>
              <a:t>Each variable contribute 1 unit to the total variance. Thus, total variance is 13.</a:t>
            </a:r>
            <a:endParaRPr lang="en-IN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568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3AE8153-994D-4DA9-9529-BE8790D57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52400"/>
            <a:ext cx="4849290" cy="690282"/>
          </a:xfrm>
        </p:spPr>
        <p:txBody>
          <a:bodyPr/>
          <a:lstStyle/>
          <a:p>
            <a:pPr algn="ctr"/>
            <a:r>
              <a:rPr lang="en-US" sz="2800" dirty="0"/>
              <a:t>Descriptive Statistics</a:t>
            </a:r>
            <a:endParaRPr lang="en-IN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98825D-AB03-4FB8-AC26-919C00540530}"/>
              </a:ext>
            </a:extLst>
          </p:cNvPr>
          <p:cNvSpPr txBox="1"/>
          <p:nvPr/>
        </p:nvSpPr>
        <p:spPr>
          <a:xfrm>
            <a:off x="1600200" y="474583"/>
            <a:ext cx="5867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_________________________________________________			Mean	       SD             N</a:t>
            </a:r>
          </a:p>
          <a:p>
            <a:pPr>
              <a:tabLst>
                <a:tab pos="2693988" algn="l"/>
                <a:tab pos="3943350" algn="l"/>
              </a:tabLst>
            </a:pPr>
            <a:r>
              <a:rPr lang="en-IN" dirty="0"/>
              <a:t>_________________________________________________</a:t>
            </a:r>
          </a:p>
          <a:p>
            <a:pPr marL="179388">
              <a:tabLst>
                <a:tab pos="2693988" algn="l"/>
                <a:tab pos="3943350" algn="l"/>
                <a:tab pos="5200650" algn="l"/>
              </a:tabLst>
            </a:pPr>
            <a:r>
              <a:rPr lang="en-IN" sz="1600" dirty="0"/>
              <a:t>self-control: </a:t>
            </a:r>
            <a:r>
              <a:rPr lang="en-IN" sz="1600" dirty="0" err="1"/>
              <a:t>cpi</a:t>
            </a:r>
            <a:r>
              <a:rPr lang="en-IN" sz="1600" dirty="0"/>
              <a:t>	47.0723	8.92148	419</a:t>
            </a:r>
          </a:p>
          <a:p>
            <a:pPr marL="179388">
              <a:tabLst>
                <a:tab pos="2693988" algn="l"/>
                <a:tab pos="3943350" algn="l"/>
                <a:tab pos="5200650" algn="l"/>
              </a:tabLst>
            </a:pPr>
            <a:r>
              <a:rPr lang="en-IN" sz="1600" dirty="0"/>
              <a:t>self-acceptance: poi	53.8294	12.14851	419</a:t>
            </a:r>
          </a:p>
          <a:p>
            <a:pPr marL="179388">
              <a:tabLst>
                <a:tab pos="2693988" algn="l"/>
                <a:tab pos="3943350" algn="l"/>
                <a:tab pos="5200650" algn="l"/>
              </a:tabLst>
            </a:pPr>
            <a:r>
              <a:rPr lang="en-IN" sz="1600" dirty="0"/>
              <a:t>emotional inhibition: </a:t>
            </a:r>
            <a:r>
              <a:rPr lang="en-IN" sz="1600" dirty="0" err="1"/>
              <a:t>ecq</a:t>
            </a:r>
            <a:r>
              <a:rPr lang="en-IN" sz="1600" dirty="0"/>
              <a:t>	4.9618	2.97573	419</a:t>
            </a:r>
          </a:p>
          <a:p>
            <a:pPr marL="179388">
              <a:tabLst>
                <a:tab pos="2693988" algn="l"/>
                <a:tab pos="3943350" algn="l"/>
                <a:tab pos="5200650" algn="l"/>
              </a:tabLst>
            </a:pPr>
            <a:r>
              <a:rPr lang="en-IN" sz="1600" dirty="0"/>
              <a:t>benign control: </a:t>
            </a:r>
            <a:r>
              <a:rPr lang="en-IN" sz="1600" dirty="0" err="1"/>
              <a:t>ecq</a:t>
            </a:r>
            <a:r>
              <a:rPr lang="en-IN" sz="1600" dirty="0"/>
              <a:t>	7.9642	2.81591	419</a:t>
            </a:r>
          </a:p>
          <a:p>
            <a:pPr marL="179388">
              <a:tabLst>
                <a:tab pos="2693988" algn="l"/>
                <a:tab pos="3943350" algn="l"/>
                <a:tab pos="5200650" algn="l"/>
              </a:tabLst>
            </a:pPr>
            <a:r>
              <a:rPr lang="en-IN" sz="1600" dirty="0"/>
              <a:t>aggression control: </a:t>
            </a:r>
            <a:r>
              <a:rPr lang="en-IN" sz="1600" dirty="0" err="1"/>
              <a:t>ecq</a:t>
            </a:r>
            <a:r>
              <a:rPr lang="en-IN" sz="1600" dirty="0"/>
              <a:t>	8.4344	2.91217	419</a:t>
            </a:r>
          </a:p>
          <a:p>
            <a:pPr marL="179388">
              <a:tabLst>
                <a:tab pos="2693988" algn="l"/>
                <a:tab pos="3943350" algn="l"/>
                <a:tab pos="5200650" algn="l"/>
              </a:tabLst>
            </a:pPr>
            <a:r>
              <a:rPr lang="en-IN" sz="1600" dirty="0"/>
              <a:t>extraversion: neo	55.8388	11.29538	419</a:t>
            </a:r>
          </a:p>
          <a:p>
            <a:pPr marL="179388">
              <a:tabLst>
                <a:tab pos="2693988" algn="l"/>
                <a:tab pos="3943350" algn="l"/>
                <a:tab pos="5200650" algn="l"/>
              </a:tabLst>
            </a:pPr>
            <a:r>
              <a:rPr lang="en-IN" sz="1600" dirty="0"/>
              <a:t>agreeableness: neo	47.9305	11.96092	419</a:t>
            </a:r>
          </a:p>
          <a:p>
            <a:pPr marL="179388">
              <a:tabLst>
                <a:tab pos="2693988" algn="l"/>
                <a:tab pos="3943350" algn="l"/>
                <a:tab pos="5200650" algn="l"/>
              </a:tabLst>
            </a:pPr>
            <a:r>
              <a:rPr lang="en-IN" sz="1600" dirty="0"/>
              <a:t>positive affect: </a:t>
            </a:r>
            <a:r>
              <a:rPr lang="en-IN" sz="1600" dirty="0" err="1"/>
              <a:t>mpq</a:t>
            </a:r>
            <a:r>
              <a:rPr lang="en-IN" sz="1600" dirty="0"/>
              <a:t>	7.7017	2.91248	419</a:t>
            </a:r>
          </a:p>
          <a:p>
            <a:pPr marL="179388">
              <a:tabLst>
                <a:tab pos="2693988" algn="l"/>
                <a:tab pos="3943350" algn="l"/>
                <a:tab pos="5200650" algn="l"/>
              </a:tabLst>
            </a:pPr>
            <a:r>
              <a:rPr lang="en-IN" sz="1600" dirty="0"/>
              <a:t>negative affect: </a:t>
            </a:r>
            <a:r>
              <a:rPr lang="en-IN" sz="1600" dirty="0" err="1"/>
              <a:t>mpq</a:t>
            </a:r>
            <a:r>
              <a:rPr lang="en-IN" sz="1600" dirty="0"/>
              <a:t>	5.7613	3.71797	419</a:t>
            </a:r>
          </a:p>
          <a:p>
            <a:pPr marL="179388">
              <a:tabLst>
                <a:tab pos="2693988" algn="l"/>
                <a:tab pos="3943350" algn="l"/>
                <a:tab pos="5200650" algn="l"/>
              </a:tabLst>
            </a:pPr>
            <a:r>
              <a:rPr lang="en-IN" sz="1600" dirty="0"/>
              <a:t>neuroticism: neo	50.5110	11.14605	419</a:t>
            </a:r>
          </a:p>
          <a:p>
            <a:pPr marL="179388">
              <a:tabLst>
                <a:tab pos="2693988" algn="l"/>
                <a:tab pos="3943350" algn="l"/>
                <a:tab pos="5200650" algn="l"/>
              </a:tabLst>
            </a:pPr>
            <a:r>
              <a:rPr lang="en-IN" sz="1600" dirty="0"/>
              <a:t>depression control: </a:t>
            </a:r>
            <a:r>
              <a:rPr lang="en-IN" sz="1600" dirty="0" err="1"/>
              <a:t>cecs</a:t>
            </a:r>
            <a:r>
              <a:rPr lang="en-IN" sz="1600" dirty="0"/>
              <a:t>	2.1626	.64635	419</a:t>
            </a:r>
          </a:p>
          <a:p>
            <a:pPr marL="179388">
              <a:tabLst>
                <a:tab pos="2693988" algn="l"/>
                <a:tab pos="3943350" algn="l"/>
                <a:tab pos="5200650" algn="l"/>
              </a:tabLst>
            </a:pPr>
            <a:r>
              <a:rPr lang="en-IN" sz="1600" dirty="0"/>
              <a:t>anxiety control: </a:t>
            </a:r>
            <a:r>
              <a:rPr lang="en-IN" sz="1600" dirty="0" err="1"/>
              <a:t>cecs</a:t>
            </a:r>
            <a:r>
              <a:rPr lang="en-IN" sz="1600" dirty="0"/>
              <a:t>	2.2542	.68142	419</a:t>
            </a:r>
          </a:p>
          <a:p>
            <a:pPr marL="179388">
              <a:tabLst>
                <a:tab pos="2693988" algn="l"/>
                <a:tab pos="3943350" algn="l"/>
                <a:tab pos="5200650" algn="l"/>
              </a:tabLst>
            </a:pPr>
            <a:r>
              <a:rPr lang="en-IN" sz="1600" dirty="0"/>
              <a:t>self-regard: poi	55.3437	10.48484	419</a:t>
            </a:r>
          </a:p>
          <a:p>
            <a:r>
              <a:rPr lang="en-IN" dirty="0"/>
              <a:t>_________________________________________________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176428-A1F5-4EB1-83A5-85C41A4C8EF5}"/>
              </a:ext>
            </a:extLst>
          </p:cNvPr>
          <p:cNvSpPr txBox="1"/>
          <p:nvPr/>
        </p:nvSpPr>
        <p:spPr>
          <a:xfrm>
            <a:off x="762000" y="4817983"/>
            <a:ext cx="7467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IN" dirty="0"/>
              <a:t>                                 </a:t>
            </a:r>
            <a:r>
              <a:rPr lang="en-IN" b="1" dirty="0">
                <a:solidFill>
                  <a:srgbClr val="FFC000"/>
                </a:solidFill>
              </a:rPr>
              <a:t>KMO and Bartlett's Test</a:t>
            </a:r>
          </a:p>
          <a:p>
            <a:pPr fontAlgn="t"/>
            <a:r>
              <a:rPr lang="en-IN" sz="1600" dirty="0"/>
              <a:t>Kaiser-Meyer-Olkin Measure of Sampling Adequacy.		.798</a:t>
            </a:r>
          </a:p>
          <a:p>
            <a:pPr fontAlgn="t">
              <a:tabLst>
                <a:tab pos="3314700" algn="l"/>
                <a:tab pos="6367463" algn="l"/>
              </a:tabLst>
            </a:pPr>
            <a:r>
              <a:rPr lang="en-IN" sz="1600" dirty="0"/>
              <a:t>Bartlett's Test of Sphericity	Approx. Chi-Square	2.072E3</a:t>
            </a:r>
          </a:p>
          <a:p>
            <a:pPr marL="179388" fontAlgn="t">
              <a:tabLst>
                <a:tab pos="3314700" algn="l"/>
                <a:tab pos="6367463" algn="l"/>
              </a:tabLst>
            </a:pPr>
            <a:r>
              <a:rPr lang="en-IN" sz="1600" dirty="0"/>
              <a:t>	df		78</a:t>
            </a:r>
          </a:p>
          <a:p>
            <a:pPr marL="179388" fontAlgn="t">
              <a:tabLst>
                <a:tab pos="3314700" algn="l"/>
                <a:tab pos="6367463" algn="l"/>
              </a:tabLst>
            </a:pPr>
            <a:r>
              <a:rPr lang="en-IN" sz="1600" dirty="0"/>
              <a:t>	Sig.		.000</a:t>
            </a:r>
            <a:endParaRPr lang="en-IN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33E7B0-E2EA-432E-807D-CFE6418FFC11}"/>
              </a:ext>
            </a:extLst>
          </p:cNvPr>
          <p:cNvCxnSpPr/>
          <p:nvPr/>
        </p:nvCxnSpPr>
        <p:spPr>
          <a:xfrm>
            <a:off x="762000" y="5141255"/>
            <a:ext cx="731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185B35-F6ED-49E3-8509-C8619BE20890}"/>
              </a:ext>
            </a:extLst>
          </p:cNvPr>
          <p:cNvCxnSpPr/>
          <p:nvPr/>
        </p:nvCxnSpPr>
        <p:spPr>
          <a:xfrm>
            <a:off x="762000" y="6105219"/>
            <a:ext cx="731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AA74765-5CCB-4319-AED6-BB20D996EF47}"/>
              </a:ext>
            </a:extLst>
          </p:cNvPr>
          <p:cNvSpPr txBox="1"/>
          <p:nvPr/>
        </p:nvSpPr>
        <p:spPr>
          <a:xfrm>
            <a:off x="7696200" y="2199144"/>
            <a:ext cx="114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FFC000"/>
                </a:solidFill>
              </a:rPr>
              <a:t>Six cases due to  incomplete data removed</a:t>
            </a:r>
            <a:endParaRPr lang="en-IN" sz="1600" b="1" i="1" dirty="0">
              <a:solidFill>
                <a:srgbClr val="FFC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67DB06-2BFC-47B2-A013-7FF79DDB48B7}"/>
              </a:ext>
            </a:extLst>
          </p:cNvPr>
          <p:cNvSpPr txBox="1"/>
          <p:nvPr/>
        </p:nvSpPr>
        <p:spPr>
          <a:xfrm>
            <a:off x="914400" y="6209144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b="1" dirty="0">
                <a:solidFill>
                  <a:srgbClr val="FFC000"/>
                </a:solidFill>
              </a:rPr>
              <a:t>KMO greater than .7 indicate sample adequacy</a:t>
            </a:r>
          </a:p>
          <a:p>
            <a:pPr marL="342900" indent="-342900">
              <a:buAutoNum type="arabicPeriod"/>
            </a:pPr>
            <a:r>
              <a:rPr lang="en-US" sz="1600" b="1" dirty="0">
                <a:solidFill>
                  <a:srgbClr val="FFC000"/>
                </a:solidFill>
              </a:rPr>
              <a:t>Significance of Bartlett’s test indicates correlation matrix is not identity</a:t>
            </a:r>
            <a:endParaRPr lang="en-IN" sz="16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304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06CDDAE-F859-4FC7-8C57-521FE078643C}"/>
              </a:ext>
            </a:extLst>
          </p:cNvPr>
          <p:cNvSpPr/>
          <p:nvPr/>
        </p:nvSpPr>
        <p:spPr>
          <a:xfrm>
            <a:off x="1272832" y="1695321"/>
            <a:ext cx="4012846" cy="4380529"/>
          </a:xfrm>
          <a:custGeom>
            <a:avLst/>
            <a:gdLst>
              <a:gd name="connsiteX0" fmla="*/ 131095 w 4012846"/>
              <a:gd name="connsiteY0" fmla="*/ 1297261 h 4380529"/>
              <a:gd name="connsiteX1" fmla="*/ 362004 w 4012846"/>
              <a:gd name="connsiteY1" fmla="*/ 96534 h 4380529"/>
              <a:gd name="connsiteX2" fmla="*/ 1747459 w 4012846"/>
              <a:gd name="connsiteY2" fmla="*/ 87297 h 4380529"/>
              <a:gd name="connsiteX3" fmla="*/ 3807168 w 4012846"/>
              <a:gd name="connsiteY3" fmla="*/ 207370 h 4380529"/>
              <a:gd name="connsiteX4" fmla="*/ 3927241 w 4012846"/>
              <a:gd name="connsiteY4" fmla="*/ 2165479 h 4380529"/>
              <a:gd name="connsiteX5" fmla="*/ 3696332 w 4012846"/>
              <a:gd name="connsiteY5" fmla="*/ 4179006 h 4380529"/>
              <a:gd name="connsiteX6" fmla="*/ 2440186 w 4012846"/>
              <a:gd name="connsiteY6" fmla="*/ 4160534 h 4380529"/>
              <a:gd name="connsiteX7" fmla="*/ 195750 w 4012846"/>
              <a:gd name="connsiteY7" fmla="*/ 4169770 h 4380529"/>
              <a:gd name="connsiteX8" fmla="*/ 131095 w 4012846"/>
              <a:gd name="connsiteY8" fmla="*/ 1297261 h 438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12846" h="4380529">
                <a:moveTo>
                  <a:pt x="131095" y="1297261"/>
                </a:moveTo>
                <a:cubicBezTo>
                  <a:pt x="158804" y="618388"/>
                  <a:pt x="92610" y="298195"/>
                  <a:pt x="362004" y="96534"/>
                </a:cubicBezTo>
                <a:cubicBezTo>
                  <a:pt x="631398" y="-105127"/>
                  <a:pt x="1173265" y="68824"/>
                  <a:pt x="1747459" y="87297"/>
                </a:cubicBezTo>
                <a:cubicBezTo>
                  <a:pt x="2321653" y="105770"/>
                  <a:pt x="3443871" y="-138994"/>
                  <a:pt x="3807168" y="207370"/>
                </a:cubicBezTo>
                <a:cubicBezTo>
                  <a:pt x="4170465" y="553734"/>
                  <a:pt x="3945714" y="1503540"/>
                  <a:pt x="3927241" y="2165479"/>
                </a:cubicBezTo>
                <a:cubicBezTo>
                  <a:pt x="3908768" y="2827418"/>
                  <a:pt x="3944174" y="3846497"/>
                  <a:pt x="3696332" y="4179006"/>
                </a:cubicBezTo>
                <a:cubicBezTo>
                  <a:pt x="3448490" y="4511515"/>
                  <a:pt x="2440186" y="4160534"/>
                  <a:pt x="2440186" y="4160534"/>
                </a:cubicBezTo>
                <a:cubicBezTo>
                  <a:pt x="1856756" y="4158995"/>
                  <a:pt x="577520" y="4650061"/>
                  <a:pt x="195750" y="4169770"/>
                </a:cubicBezTo>
                <a:cubicBezTo>
                  <a:pt x="-186020" y="3689479"/>
                  <a:pt x="103386" y="1976134"/>
                  <a:pt x="131095" y="1297261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4FBEA1-4A2D-40FB-B5C1-27081786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Unrotated Solution in PCA</a:t>
            </a:r>
            <a:endParaRPr lang="en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DEDA345-0314-47B4-BAD0-0AEAC28B2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996176"/>
              </p:ext>
            </p:extLst>
          </p:nvPr>
        </p:nvGraphicFramePr>
        <p:xfrm>
          <a:off x="381000" y="1600200"/>
          <a:ext cx="8458198" cy="45826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6774">
                  <a:extLst>
                    <a:ext uri="{9D8B030D-6E8A-4147-A177-3AD203B41FA5}">
                      <a16:colId xmlns:a16="http://schemas.microsoft.com/office/drawing/2014/main" val="866783328"/>
                    </a:ext>
                  </a:extLst>
                </a:gridCol>
                <a:gridCol w="1251381">
                  <a:extLst>
                    <a:ext uri="{9D8B030D-6E8A-4147-A177-3AD203B41FA5}">
                      <a16:colId xmlns:a16="http://schemas.microsoft.com/office/drawing/2014/main" val="312621237"/>
                    </a:ext>
                  </a:extLst>
                </a:gridCol>
                <a:gridCol w="1267003">
                  <a:extLst>
                    <a:ext uri="{9D8B030D-6E8A-4147-A177-3AD203B41FA5}">
                      <a16:colId xmlns:a16="http://schemas.microsoft.com/office/drawing/2014/main" val="233456295"/>
                    </a:ext>
                  </a:extLst>
                </a:gridCol>
                <a:gridCol w="1267003">
                  <a:extLst>
                    <a:ext uri="{9D8B030D-6E8A-4147-A177-3AD203B41FA5}">
                      <a16:colId xmlns:a16="http://schemas.microsoft.com/office/drawing/2014/main" val="3125969001"/>
                    </a:ext>
                  </a:extLst>
                </a:gridCol>
                <a:gridCol w="1252031">
                  <a:extLst>
                    <a:ext uri="{9D8B030D-6E8A-4147-A177-3AD203B41FA5}">
                      <a16:colId xmlns:a16="http://schemas.microsoft.com/office/drawing/2014/main" val="1283877293"/>
                    </a:ext>
                  </a:extLst>
                </a:gridCol>
                <a:gridCol w="1267003">
                  <a:extLst>
                    <a:ext uri="{9D8B030D-6E8A-4147-A177-3AD203B41FA5}">
                      <a16:colId xmlns:a16="http://schemas.microsoft.com/office/drawing/2014/main" val="1295646831"/>
                    </a:ext>
                  </a:extLst>
                </a:gridCol>
                <a:gridCol w="1267003">
                  <a:extLst>
                    <a:ext uri="{9D8B030D-6E8A-4147-A177-3AD203B41FA5}">
                      <a16:colId xmlns:a16="http://schemas.microsoft.com/office/drawing/2014/main" val="4142587830"/>
                    </a:ext>
                  </a:extLst>
                </a:gridCol>
              </a:tblGrid>
              <a:tr h="196850">
                <a:tc gridSpan="7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Total Variance Explained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327380"/>
                  </a:ext>
                </a:extLst>
              </a:tr>
              <a:tr h="229235">
                <a:tc rowSpan="2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Component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b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Initial Eigenvalues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Extraction Sums of Squared Loadings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149539"/>
                  </a:ext>
                </a:extLst>
              </a:tr>
              <a:tr h="9525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Total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% of Variance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Cumulative %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Total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% of Variance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Cumulative %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b"/>
                </a:tc>
                <a:extLst>
                  <a:ext uri="{0D108BD9-81ED-4DB2-BD59-A6C34878D82A}">
                    <a16:rowId xmlns:a16="http://schemas.microsoft.com/office/drawing/2014/main" val="1754778978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1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4.106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31.587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31.587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4.106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31.587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31.587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49738793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2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2.351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18.084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49.670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2.351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18.084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49.670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780076032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3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1.426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10.966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60.637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1.426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10.966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60.637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526946041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4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1.095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8.422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69.058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1.095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8.422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69.058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717254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5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.758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5.829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74.888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30881298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6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.573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4.406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79.294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 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4127169540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7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.537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4.131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83.424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 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3155335425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8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.468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3.599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87.023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41100780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9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.414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3.187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90.211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 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2020279581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10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.406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3.121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93.332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 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357479483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11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.318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2.447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95.779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677692360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12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.286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2.197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97.975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 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2844074056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13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.263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2.025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100.000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 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329791896"/>
                  </a:ext>
                </a:extLst>
              </a:tr>
              <a:tr h="212725">
                <a:tc gridSpan="4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                        </a:t>
                      </a:r>
                      <a:r>
                        <a:rPr lang="en-IN" sz="1600" dirty="0">
                          <a:solidFill>
                            <a:srgbClr val="C00000"/>
                          </a:solidFill>
                          <a:effectLst/>
                        </a:rPr>
                        <a:t>Total=13</a:t>
                      </a:r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 </a:t>
                      </a:r>
                      <a:endParaRPr lang="en-IN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84867522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BF86B3-C534-4B1F-B4C5-708F3C76BECF}"/>
              </a:ext>
            </a:extLst>
          </p:cNvPr>
          <p:cNvCxnSpPr/>
          <p:nvPr/>
        </p:nvCxnSpPr>
        <p:spPr>
          <a:xfrm>
            <a:off x="304800" y="2318656"/>
            <a:ext cx="861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EF01AF-5971-47D8-812B-8C58D49D482F}"/>
              </a:ext>
            </a:extLst>
          </p:cNvPr>
          <p:cNvCxnSpPr/>
          <p:nvPr/>
        </p:nvCxnSpPr>
        <p:spPr>
          <a:xfrm>
            <a:off x="304800" y="5867400"/>
            <a:ext cx="861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7EF485-2E4D-4C44-900F-49A9C166C744}"/>
              </a:ext>
            </a:extLst>
          </p:cNvPr>
          <p:cNvCxnSpPr/>
          <p:nvPr/>
        </p:nvCxnSpPr>
        <p:spPr>
          <a:xfrm>
            <a:off x="304800" y="1828800"/>
            <a:ext cx="861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BE7D135-605D-435D-B558-B328B81900F7}"/>
              </a:ext>
            </a:extLst>
          </p:cNvPr>
          <p:cNvSpPr txBox="1"/>
          <p:nvPr/>
        </p:nvSpPr>
        <p:spPr>
          <a:xfrm>
            <a:off x="2286000" y="586740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(4.106/13) =31.587</a:t>
            </a:r>
            <a:endParaRPr lang="en-IN" sz="1400" b="1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625DE8-6135-4CDF-92E8-D9B73796B696}"/>
              </a:ext>
            </a:extLst>
          </p:cNvPr>
          <p:cNvSpPr txBox="1"/>
          <p:nvPr/>
        </p:nvSpPr>
        <p:spPr>
          <a:xfrm>
            <a:off x="4953000" y="5867400"/>
            <a:ext cx="419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Extraction Method: </a:t>
            </a:r>
            <a:r>
              <a:rPr lang="en-IN" sz="1400" b="1" dirty="0">
                <a:solidFill>
                  <a:srgbClr val="002060"/>
                </a:solidFill>
              </a:rPr>
              <a:t>Principal Component Analysis</a:t>
            </a:r>
            <a:endParaRPr lang="en-IN" sz="1400" dirty="0">
              <a:solidFill>
                <a:srgbClr val="00206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77E03A-31F6-429F-8675-847B323F5220}"/>
              </a:ext>
            </a:extLst>
          </p:cNvPr>
          <p:cNvSpPr/>
          <p:nvPr/>
        </p:nvSpPr>
        <p:spPr>
          <a:xfrm>
            <a:off x="1447800" y="1828800"/>
            <a:ext cx="3733800" cy="403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D9552C-6590-4DCD-9F0F-7E39A63B2408}"/>
              </a:ext>
            </a:extLst>
          </p:cNvPr>
          <p:cNvSpPr txBox="1"/>
          <p:nvPr/>
        </p:nvSpPr>
        <p:spPr>
          <a:xfrm>
            <a:off x="914400" y="6367046"/>
            <a:ext cx="762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Remark</a:t>
            </a:r>
            <a:r>
              <a:rPr lang="en-US" sz="1600" dirty="0"/>
              <a:t>: </a:t>
            </a:r>
            <a:r>
              <a:rPr lang="en-US" sz="1600" dirty="0">
                <a:solidFill>
                  <a:srgbClr val="002060"/>
                </a:solidFill>
              </a:rPr>
              <a:t>Initial Eigen values is initial analysis which is a PCA even if you do factor analysis</a:t>
            </a:r>
            <a:endParaRPr lang="en-IN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972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7C998D-787E-4E97-BD20-59CC4EE5A2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88"/>
          <a:stretch/>
        </p:blipFill>
        <p:spPr>
          <a:xfrm>
            <a:off x="1447800" y="1524000"/>
            <a:ext cx="5972175" cy="395967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28C8D77-0F8D-4684-8883-8290DC6BF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pPr algn="ctr"/>
            <a:r>
              <a:rPr lang="en-US" dirty="0"/>
              <a:t>Scree Plot</a:t>
            </a:r>
            <a:endParaRPr lang="en-I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EA0A4B-1333-4EA9-B252-486516A52B6E}"/>
              </a:ext>
            </a:extLst>
          </p:cNvPr>
          <p:cNvSpPr txBox="1"/>
          <p:nvPr/>
        </p:nvSpPr>
        <p:spPr>
          <a:xfrm>
            <a:off x="1143000" y="5562600"/>
            <a:ext cx="70104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</a:rPr>
              <a:t>Substantial gain in explained variance through three components so retain at least the first three components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</a:rPr>
              <a:t>We may include fourth component depending upon how the rotated components are to be interpreted.</a:t>
            </a:r>
            <a:endParaRPr lang="en-IN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407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CC3AE9-C779-443B-A7A2-DC012C79CA9D}"/>
              </a:ext>
            </a:extLst>
          </p:cNvPr>
          <p:cNvSpPr txBox="1"/>
          <p:nvPr/>
        </p:nvSpPr>
        <p:spPr>
          <a:xfrm>
            <a:off x="2971800" y="1524000"/>
            <a:ext cx="50292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02060"/>
                </a:solidFill>
              </a:rPr>
              <a:t>__________________________________________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	Initial	Extraction(h</a:t>
            </a:r>
            <a:r>
              <a:rPr lang="en-IN" sz="1600" baseline="30000" dirty="0">
                <a:solidFill>
                  <a:srgbClr val="002060"/>
                </a:solidFill>
              </a:rPr>
              <a:t>2</a:t>
            </a:r>
            <a:r>
              <a:rPr lang="en-IN" sz="1600" dirty="0">
                <a:solidFill>
                  <a:srgbClr val="002060"/>
                </a:solidFill>
              </a:rPr>
              <a:t>)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self-control: </a:t>
            </a:r>
            <a:r>
              <a:rPr lang="en-IN" sz="1600" dirty="0" err="1">
                <a:solidFill>
                  <a:srgbClr val="002060"/>
                </a:solidFill>
              </a:rPr>
              <a:t>cpi</a:t>
            </a:r>
            <a:r>
              <a:rPr lang="en-IN" sz="1600" dirty="0">
                <a:solidFill>
                  <a:srgbClr val="002060"/>
                </a:solidFill>
              </a:rPr>
              <a:t>	1.000	.732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self-acceptance: poi	1.000	.518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emotional inhibition: </a:t>
            </a:r>
            <a:r>
              <a:rPr lang="en-IN" sz="1600" dirty="0" err="1">
                <a:solidFill>
                  <a:srgbClr val="002060"/>
                </a:solidFill>
              </a:rPr>
              <a:t>ecq</a:t>
            </a:r>
            <a:r>
              <a:rPr lang="en-IN" sz="1600" dirty="0">
                <a:solidFill>
                  <a:srgbClr val="002060"/>
                </a:solidFill>
              </a:rPr>
              <a:t>	1.000	.698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benign control: </a:t>
            </a:r>
            <a:r>
              <a:rPr lang="en-IN" sz="1600" dirty="0" err="1">
                <a:solidFill>
                  <a:srgbClr val="002060"/>
                </a:solidFill>
              </a:rPr>
              <a:t>ecq</a:t>
            </a:r>
            <a:r>
              <a:rPr lang="en-IN" sz="1600" dirty="0">
                <a:solidFill>
                  <a:srgbClr val="002060"/>
                </a:solidFill>
              </a:rPr>
              <a:t>	1.000	.656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aggression control: </a:t>
            </a:r>
            <a:r>
              <a:rPr lang="en-IN" sz="1600" dirty="0" err="1">
                <a:solidFill>
                  <a:srgbClr val="002060"/>
                </a:solidFill>
              </a:rPr>
              <a:t>ecq</a:t>
            </a:r>
            <a:r>
              <a:rPr lang="en-IN" sz="1600" dirty="0">
                <a:solidFill>
                  <a:srgbClr val="002060"/>
                </a:solidFill>
              </a:rPr>
              <a:t>	1.000	.647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extraversion: neo	1.000	.808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agreeableness: neo	1.000	.704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positive affect: </a:t>
            </a:r>
            <a:r>
              <a:rPr lang="en-IN" sz="1600" dirty="0" err="1">
                <a:solidFill>
                  <a:srgbClr val="002060"/>
                </a:solidFill>
              </a:rPr>
              <a:t>mpq</a:t>
            </a:r>
            <a:r>
              <a:rPr lang="en-IN" sz="1600" dirty="0">
                <a:solidFill>
                  <a:srgbClr val="002060"/>
                </a:solidFill>
              </a:rPr>
              <a:t>	1.000	.671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negative affect: </a:t>
            </a:r>
            <a:r>
              <a:rPr lang="en-IN" sz="1600" dirty="0" err="1">
                <a:solidFill>
                  <a:srgbClr val="002060"/>
                </a:solidFill>
              </a:rPr>
              <a:t>mpq</a:t>
            </a:r>
            <a:r>
              <a:rPr lang="en-IN" sz="1600" dirty="0">
                <a:solidFill>
                  <a:srgbClr val="002060"/>
                </a:solidFill>
              </a:rPr>
              <a:t>	1.000	.693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neuroticism: neo	1.000	.746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depression control: </a:t>
            </a:r>
            <a:r>
              <a:rPr lang="en-IN" sz="1600" dirty="0" err="1">
                <a:solidFill>
                  <a:srgbClr val="002060"/>
                </a:solidFill>
              </a:rPr>
              <a:t>cecs</a:t>
            </a:r>
            <a:r>
              <a:rPr lang="en-IN" sz="1600" dirty="0">
                <a:solidFill>
                  <a:srgbClr val="002060"/>
                </a:solidFill>
              </a:rPr>
              <a:t>	1.000	.797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anxiety control: </a:t>
            </a:r>
            <a:r>
              <a:rPr lang="en-IN" sz="1600" dirty="0" err="1">
                <a:solidFill>
                  <a:srgbClr val="002060"/>
                </a:solidFill>
              </a:rPr>
              <a:t>cecs</a:t>
            </a:r>
            <a:r>
              <a:rPr lang="en-IN" sz="1600" dirty="0">
                <a:solidFill>
                  <a:srgbClr val="002060"/>
                </a:solidFill>
              </a:rPr>
              <a:t>	1.000	.674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self-regard: poi	1.000	.633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dirty="0">
                <a:solidFill>
                  <a:srgbClr val="002060"/>
                </a:solidFill>
              </a:rPr>
              <a:t>_________________________________________</a:t>
            </a:r>
          </a:p>
          <a:p>
            <a:r>
              <a:rPr lang="en-IN" sz="1400" dirty="0">
                <a:solidFill>
                  <a:srgbClr val="002060"/>
                </a:solidFill>
              </a:rPr>
              <a:t>Extraction Method: Principal Component Analysis.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FEC1AE-2E07-4176-A98F-AFA5FCA74FFD}"/>
              </a:ext>
            </a:extLst>
          </p:cNvPr>
          <p:cNvSpPr txBox="1"/>
          <p:nvPr/>
        </p:nvSpPr>
        <p:spPr>
          <a:xfrm>
            <a:off x="2667000" y="5334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rgbClr val="FFC000"/>
                </a:solidFill>
              </a:rPr>
              <a:t>Communalities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FB353B-77FF-40F7-9489-A293D9CEE8AB}"/>
              </a:ext>
            </a:extLst>
          </p:cNvPr>
          <p:cNvSpPr txBox="1"/>
          <p:nvPr/>
        </p:nvSpPr>
        <p:spPr>
          <a:xfrm>
            <a:off x="7620000" y="2438400"/>
            <a:ext cx="14478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Communality</a:t>
            </a:r>
            <a:r>
              <a:rPr lang="en-US" sz="1600" dirty="0"/>
              <a:t> </a:t>
            </a:r>
          </a:p>
          <a:p>
            <a:pPr>
              <a:spcBef>
                <a:spcPts val="600"/>
              </a:spcBef>
            </a:pPr>
            <a:r>
              <a:rPr lang="en-US" sz="1600" i="1" dirty="0">
                <a:solidFill>
                  <a:srgbClr val="7030A0"/>
                </a:solidFill>
              </a:rPr>
              <a:t>Amount of variability in the variable explained by all the extracted factors together</a:t>
            </a:r>
            <a:endParaRPr lang="en-IN" sz="1600" i="1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69121D-F23F-469E-B2CC-B06DDAF25CB9}"/>
              </a:ext>
            </a:extLst>
          </p:cNvPr>
          <p:cNvSpPr txBox="1"/>
          <p:nvPr/>
        </p:nvSpPr>
        <p:spPr>
          <a:xfrm>
            <a:off x="2971800" y="6019800"/>
            <a:ext cx="464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Remark</a:t>
            </a:r>
            <a:r>
              <a:rPr lang="en-US" sz="1600" dirty="0"/>
              <a:t>: </a:t>
            </a:r>
            <a:r>
              <a:rPr lang="en-US" sz="1600" dirty="0">
                <a:solidFill>
                  <a:srgbClr val="002060"/>
                </a:solidFill>
              </a:rPr>
              <a:t>Drop variable if communality is .4 or less</a:t>
            </a:r>
            <a:endParaRPr lang="en-IN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368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A0A332-4312-4447-9D69-54086BF97DEB}"/>
              </a:ext>
            </a:extLst>
          </p:cNvPr>
          <p:cNvSpPr txBox="1"/>
          <p:nvPr/>
        </p:nvSpPr>
        <p:spPr>
          <a:xfrm>
            <a:off x="1066800" y="2286000"/>
            <a:ext cx="6248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				Component</a:t>
            </a:r>
          </a:p>
          <a:p>
            <a:pPr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	1	2	3	4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self-control: </a:t>
            </a:r>
            <a:r>
              <a:rPr lang="en-IN" sz="1600" dirty="0" err="1">
                <a:solidFill>
                  <a:srgbClr val="002060"/>
                </a:solidFill>
              </a:rPr>
              <a:t>cpi</a:t>
            </a:r>
            <a:r>
              <a:rPr lang="en-IN" sz="1600" dirty="0">
                <a:solidFill>
                  <a:srgbClr val="002060"/>
                </a:solidFill>
              </a:rPr>
              <a:t>	.504	.586	-.338	-.139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self-acceptance: poi	.557	-.066	.268	-.364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emotional inhibition: </a:t>
            </a:r>
            <a:r>
              <a:rPr lang="en-IN" sz="1600" dirty="0" err="1">
                <a:solidFill>
                  <a:srgbClr val="002060"/>
                </a:solidFill>
              </a:rPr>
              <a:t>ecq</a:t>
            </a:r>
            <a:r>
              <a:rPr lang="en-IN" sz="1600" dirty="0">
                <a:solidFill>
                  <a:srgbClr val="002060"/>
                </a:solidFill>
              </a:rPr>
              <a:t>	-.440	.633	.319	.048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benign control: </a:t>
            </a:r>
            <a:r>
              <a:rPr lang="en-IN" sz="1600" dirty="0" err="1">
                <a:solidFill>
                  <a:srgbClr val="002060"/>
                </a:solidFill>
              </a:rPr>
              <a:t>ecq</a:t>
            </a:r>
            <a:r>
              <a:rPr lang="en-IN" sz="1600" dirty="0">
                <a:solidFill>
                  <a:srgbClr val="002060"/>
                </a:solidFill>
              </a:rPr>
              <a:t>	.568	.556	-.138	-.077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aggression control: </a:t>
            </a:r>
            <a:r>
              <a:rPr lang="en-IN" sz="1600" dirty="0" err="1">
                <a:solidFill>
                  <a:srgbClr val="002060"/>
                </a:solidFill>
              </a:rPr>
              <a:t>ecq</a:t>
            </a:r>
            <a:r>
              <a:rPr lang="en-IN" sz="1600" dirty="0">
                <a:solidFill>
                  <a:srgbClr val="002060"/>
                </a:solidFill>
              </a:rPr>
              <a:t>	.323	.578	-.273	.366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extraversion: neo	.435	-.516	.306	.509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agreeableness: neo	.533	.286	-.255	.522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positive affect: </a:t>
            </a:r>
            <a:r>
              <a:rPr lang="en-IN" sz="1600" dirty="0" err="1">
                <a:solidFill>
                  <a:srgbClr val="002060"/>
                </a:solidFill>
              </a:rPr>
              <a:t>mpq</a:t>
            </a:r>
            <a:r>
              <a:rPr lang="en-IN" sz="1600" dirty="0">
                <a:solidFill>
                  <a:srgbClr val="002060"/>
                </a:solidFill>
              </a:rPr>
              <a:t>	.580	-.236	.378	.369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negative affect: </a:t>
            </a:r>
            <a:r>
              <a:rPr lang="en-IN" sz="1600" dirty="0" err="1">
                <a:solidFill>
                  <a:srgbClr val="002060"/>
                </a:solidFill>
              </a:rPr>
              <a:t>mpq</a:t>
            </a:r>
            <a:r>
              <a:rPr lang="en-IN" sz="1600" dirty="0">
                <a:solidFill>
                  <a:srgbClr val="002060"/>
                </a:solidFill>
              </a:rPr>
              <a:t>	-.748	-.206	-.212	.216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neuroticism: neo	-.816	-.052	-.241	.142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depression control: </a:t>
            </a:r>
            <a:r>
              <a:rPr lang="en-IN" sz="1600" dirty="0" err="1">
                <a:solidFill>
                  <a:srgbClr val="002060"/>
                </a:solidFill>
              </a:rPr>
              <a:t>cecs</a:t>
            </a:r>
            <a:r>
              <a:rPr lang="en-IN" sz="1600" dirty="0">
                <a:solidFill>
                  <a:srgbClr val="002060"/>
                </a:solidFill>
              </a:rPr>
              <a:t>	-.471	.538	.501	.188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anxiety control: </a:t>
            </a:r>
            <a:r>
              <a:rPr lang="en-IN" sz="1600" dirty="0" err="1">
                <a:solidFill>
                  <a:srgbClr val="002060"/>
                </a:solidFill>
              </a:rPr>
              <a:t>cecs</a:t>
            </a:r>
            <a:r>
              <a:rPr lang="en-IN" sz="1600" dirty="0">
                <a:solidFill>
                  <a:srgbClr val="002060"/>
                </a:solidFill>
              </a:rPr>
              <a:t>	-.389	.466	.552	.001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self-regard: poi	.717	-.050	.289	-.180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C7748F-1170-4D34-931B-3893DA2D5890}"/>
              </a:ext>
            </a:extLst>
          </p:cNvPr>
          <p:cNvSpPr txBox="1"/>
          <p:nvPr/>
        </p:nvSpPr>
        <p:spPr>
          <a:xfrm>
            <a:off x="1066800" y="6019800"/>
            <a:ext cx="601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Extraction Method: Principal Component Analysis.	</a:t>
            </a:r>
            <a:endParaRPr lang="en-IN" dirty="0">
              <a:solidFill>
                <a:srgbClr val="00206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F8314C-80DA-4EBE-9BA7-A6B8AE19B071}"/>
              </a:ext>
            </a:extLst>
          </p:cNvPr>
          <p:cNvCxnSpPr/>
          <p:nvPr/>
        </p:nvCxnSpPr>
        <p:spPr>
          <a:xfrm>
            <a:off x="1143000" y="2286000"/>
            <a:ext cx="6019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D566374-FB97-4986-86D4-2141C4F6D5B6}"/>
              </a:ext>
            </a:extLst>
          </p:cNvPr>
          <p:cNvCxnSpPr/>
          <p:nvPr/>
        </p:nvCxnSpPr>
        <p:spPr>
          <a:xfrm>
            <a:off x="1143000" y="2810164"/>
            <a:ext cx="6019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A6C452C-AD84-4F1D-9D4C-1843E324CB65}"/>
              </a:ext>
            </a:extLst>
          </p:cNvPr>
          <p:cNvCxnSpPr/>
          <p:nvPr/>
        </p:nvCxnSpPr>
        <p:spPr>
          <a:xfrm>
            <a:off x="1143000" y="6019800"/>
            <a:ext cx="6019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82531A5-5106-4F49-9BC5-1D974621B7C4}"/>
              </a:ext>
            </a:extLst>
          </p:cNvPr>
          <p:cNvSpPr txBox="1"/>
          <p:nvPr/>
        </p:nvSpPr>
        <p:spPr>
          <a:xfrm>
            <a:off x="2438400" y="304800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rgbClr val="FFC000"/>
                </a:solidFill>
              </a:rPr>
              <a:t>Component Matrix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E700A65-1053-4273-8236-B8CBF0EBDCF0}"/>
              </a:ext>
            </a:extLst>
          </p:cNvPr>
          <p:cNvCxnSpPr/>
          <p:nvPr/>
        </p:nvCxnSpPr>
        <p:spPr>
          <a:xfrm flipH="1" flipV="1">
            <a:off x="7010400" y="3429000"/>
            <a:ext cx="99060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E943554-7393-47D2-8057-D2ECC5CA7565}"/>
              </a:ext>
            </a:extLst>
          </p:cNvPr>
          <p:cNvCxnSpPr/>
          <p:nvPr/>
        </p:nvCxnSpPr>
        <p:spPr>
          <a:xfrm flipH="1">
            <a:off x="7086600" y="4114800"/>
            <a:ext cx="914400" cy="76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84BA530-C36E-4F25-B9D5-205011A7C17F}"/>
              </a:ext>
            </a:extLst>
          </p:cNvPr>
          <p:cNvSpPr txBox="1"/>
          <p:nvPr/>
        </p:nvSpPr>
        <p:spPr>
          <a:xfrm>
            <a:off x="8001000" y="3505200"/>
            <a:ext cx="129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Correlation between variable and component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C3E9B9-87FF-473E-A966-C17B39ABF8C2}"/>
              </a:ext>
            </a:extLst>
          </p:cNvPr>
          <p:cNvSpPr txBox="1"/>
          <p:nvPr/>
        </p:nvSpPr>
        <p:spPr>
          <a:xfrm>
            <a:off x="1219200" y="1874223"/>
            <a:ext cx="609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tabLst>
                <a:tab pos="2513013" algn="l"/>
                <a:tab pos="3500438" algn="l"/>
                <a:tab pos="4395788" algn="l"/>
                <a:tab pos="5292725" algn="l"/>
              </a:tabLst>
            </a:pPr>
            <a:r>
              <a:rPr lang="en-IN" sz="1600" b="1" dirty="0">
                <a:solidFill>
                  <a:srgbClr val="002060"/>
                </a:solidFill>
              </a:rPr>
              <a:t>Eigen value 	</a:t>
            </a:r>
            <a:r>
              <a:rPr lang="en-IN" sz="1600" dirty="0">
                <a:solidFill>
                  <a:srgbClr val="002060"/>
                </a:solidFill>
              </a:rPr>
              <a:t>4.106   	2.351  	1.426  	1.095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710FE24-C72B-4F8E-905F-8FA2F687F85B}"/>
              </a:ext>
            </a:extLst>
          </p:cNvPr>
          <p:cNvCxnSpPr/>
          <p:nvPr/>
        </p:nvCxnSpPr>
        <p:spPr>
          <a:xfrm>
            <a:off x="1143000" y="1831777"/>
            <a:ext cx="6019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FCD6A63-F7DA-4B3C-BFF5-B4C86FDAF8D6}"/>
              </a:ext>
            </a:extLst>
          </p:cNvPr>
          <p:cNvSpPr txBox="1"/>
          <p:nvPr/>
        </p:nvSpPr>
        <p:spPr>
          <a:xfrm>
            <a:off x="5029200" y="1447800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Sum of squared loadings down the column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0CBDC99-DA21-4D66-B68F-2F1232504EC2}"/>
              </a:ext>
            </a:extLst>
          </p:cNvPr>
          <p:cNvCxnSpPr>
            <a:cxnSpLocks/>
            <a:stCxn id="15" idx="1"/>
            <a:endCxn id="13" idx="0"/>
          </p:cNvCxnSpPr>
          <p:nvPr/>
        </p:nvCxnSpPr>
        <p:spPr>
          <a:xfrm flipH="1">
            <a:off x="4267200" y="1601689"/>
            <a:ext cx="762000" cy="2725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B67F10F-AD62-41F4-A7C8-FA16F59C7D51}"/>
              </a:ext>
            </a:extLst>
          </p:cNvPr>
          <p:cNvSpPr txBox="1"/>
          <p:nvPr/>
        </p:nvSpPr>
        <p:spPr>
          <a:xfrm>
            <a:off x="304800" y="6400800"/>
            <a:ext cx="861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Remark: </a:t>
            </a:r>
            <a:r>
              <a:rPr lang="en-IN" sz="1600" dirty="0">
                <a:solidFill>
                  <a:srgbClr val="002060"/>
                </a:solidFill>
              </a:rPr>
              <a:t>The first component is strongly associated with variables and explains maximum variance</a:t>
            </a:r>
          </a:p>
        </p:txBody>
      </p:sp>
    </p:spTree>
    <p:extLst>
      <p:ext uri="{BB962C8B-B14F-4D97-AF65-F5344CB8AC3E}">
        <p14:creationId xmlns:p14="http://schemas.microsoft.com/office/powerpoint/2010/main" val="3534595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B6A74-DE83-4703-A5C8-33003A8A8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42872"/>
            <a:ext cx="3657600" cy="490728"/>
          </a:xfrm>
        </p:spPr>
        <p:txBody>
          <a:bodyPr>
            <a:normAutofit/>
          </a:bodyPr>
          <a:lstStyle/>
          <a:p>
            <a:r>
              <a:rPr lang="en-IN" sz="2000" dirty="0">
                <a:solidFill>
                  <a:srgbClr val="C00000"/>
                </a:solidFill>
              </a:rPr>
              <a:t>Issues to be Addressed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542D34-3B52-4055-9F9E-A65137626E74}"/>
              </a:ext>
            </a:extLst>
          </p:cNvPr>
          <p:cNvSpPr txBox="1"/>
          <p:nvPr/>
        </p:nvSpPr>
        <p:spPr>
          <a:xfrm>
            <a:off x="914400" y="2224206"/>
            <a:ext cx="655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Decide rotation method : Orthogonal or oblique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555E92-8FA0-421F-8031-0FBFD35B5874}"/>
              </a:ext>
            </a:extLst>
          </p:cNvPr>
          <p:cNvSpPr txBox="1"/>
          <p:nvPr/>
        </p:nvSpPr>
        <p:spPr>
          <a:xfrm>
            <a:off x="914400" y="2557046"/>
            <a:ext cx="6934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Whether to find solution with PCA or one of the factor analytic method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445ECC-CB68-4279-9CCA-F5DA43DEBBAE}"/>
              </a:ext>
            </a:extLst>
          </p:cNvPr>
          <p:cNvSpPr txBox="1"/>
          <p:nvPr/>
        </p:nvSpPr>
        <p:spPr>
          <a:xfrm>
            <a:off x="914400" y="2895600"/>
            <a:ext cx="6934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Whether to retain for the rotation phase three or four components or factors. </a:t>
            </a:r>
            <a:endParaRPr lang="en-IN" sz="16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C59465-44EE-4D90-B509-BE2EBC1D4E33}"/>
              </a:ext>
            </a:extLst>
          </p:cNvPr>
          <p:cNvSpPr txBox="1">
            <a:spLocks/>
          </p:cNvSpPr>
          <p:nvPr/>
        </p:nvSpPr>
        <p:spPr>
          <a:xfrm>
            <a:off x="457200" y="3505200"/>
            <a:ext cx="3657600" cy="490728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IN" sz="2000" dirty="0">
                <a:solidFill>
                  <a:srgbClr val="C00000"/>
                </a:solidFill>
              </a:rPr>
              <a:t>Strategy to Address the Issues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994032-A6C3-4452-BA6B-7D51A9A656A1}"/>
              </a:ext>
            </a:extLst>
          </p:cNvPr>
          <p:cNvSpPr txBox="1"/>
          <p:nvPr/>
        </p:nvSpPr>
        <p:spPr>
          <a:xfrm>
            <a:off x="914400" y="4086534"/>
            <a:ext cx="65532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Perform Oblique (Promax) rotation to examine correlation between components/factors.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If correlations are low teens or less then use Varimax rotation and if correlations are .30 or higher use Promax rotation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73CD34-D8D2-4D63-8EB0-FE9509ADE711}"/>
              </a:ext>
            </a:extLst>
          </p:cNvPr>
          <p:cNvSpPr txBox="1"/>
          <p:nvPr/>
        </p:nvSpPr>
        <p:spPr>
          <a:xfrm>
            <a:off x="914400" y="5242691"/>
            <a:ext cx="6934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Perform PCA and FA (using principal axis factoring)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85FD6-C983-496E-853A-13CA5E9EFF17}"/>
              </a:ext>
            </a:extLst>
          </p:cNvPr>
          <p:cNvSpPr txBox="1"/>
          <p:nvPr/>
        </p:nvSpPr>
        <p:spPr>
          <a:xfrm>
            <a:off x="914400" y="55626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Examine three and four factor solutions and select a solution which is reasonable from both statistical and research oriented perspective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6D4794-A8AD-4EFE-85E3-5882C64FDC1D}"/>
              </a:ext>
            </a:extLst>
          </p:cNvPr>
          <p:cNvSpPr txBox="1"/>
          <p:nvPr/>
        </p:nvSpPr>
        <p:spPr>
          <a:xfrm>
            <a:off x="1295400" y="358914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rgbClr val="FFC000"/>
                </a:solidFill>
              </a:rPr>
              <a:t>Strategy for the Main Analyses </a:t>
            </a:r>
          </a:p>
        </p:txBody>
      </p:sp>
    </p:spTree>
    <p:extLst>
      <p:ext uri="{BB962C8B-B14F-4D97-AF65-F5344CB8AC3E}">
        <p14:creationId xmlns:p14="http://schemas.microsoft.com/office/powerpoint/2010/main" val="3506283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040D9-C025-44CE-B5A1-E33B2D755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5448"/>
            <a:ext cx="8229600" cy="125272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C000"/>
                </a:solidFill>
              </a:rPr>
              <a:t>Analysis for Four Component/Factor Structure</a:t>
            </a:r>
            <a:endParaRPr lang="en-IN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731659-F3C3-461F-B6DD-9E532B56ABCC}"/>
              </a:ext>
            </a:extLst>
          </p:cNvPr>
          <p:cNvSpPr txBox="1"/>
          <p:nvPr/>
        </p:nvSpPr>
        <p:spPr>
          <a:xfrm>
            <a:off x="2209800" y="3163669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C00000"/>
                </a:solidFill>
              </a:rPr>
              <a:t>Perform the following two analysis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E51541-6F87-45E0-B795-E6473C12D45A}"/>
              </a:ext>
            </a:extLst>
          </p:cNvPr>
          <p:cNvSpPr txBox="1"/>
          <p:nvPr/>
        </p:nvSpPr>
        <p:spPr>
          <a:xfrm>
            <a:off x="2209800" y="3849469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IN" dirty="0">
                <a:solidFill>
                  <a:srgbClr val="002060"/>
                </a:solidFill>
              </a:rPr>
              <a:t>PCA with Promax rotation</a:t>
            </a:r>
          </a:p>
          <a:p>
            <a:pPr marL="342900" indent="-342900">
              <a:buAutoNum type="arabicPeriod"/>
            </a:pPr>
            <a:r>
              <a:rPr lang="en-IN" dirty="0">
                <a:solidFill>
                  <a:srgbClr val="002060"/>
                </a:solidFill>
              </a:rPr>
              <a:t>FA( Principal axis Factoring)  with Promax rotation</a:t>
            </a:r>
          </a:p>
        </p:txBody>
      </p:sp>
    </p:spTree>
    <p:extLst>
      <p:ext uri="{BB962C8B-B14F-4D97-AF65-F5344CB8AC3E}">
        <p14:creationId xmlns:p14="http://schemas.microsoft.com/office/powerpoint/2010/main" val="2570341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BC7DA3-FCF7-4E5F-A8D2-6F5C4D0AFDE8}"/>
              </a:ext>
            </a:extLst>
          </p:cNvPr>
          <p:cNvSpPr txBox="1"/>
          <p:nvPr/>
        </p:nvSpPr>
        <p:spPr>
          <a:xfrm>
            <a:off x="228600" y="2064127"/>
            <a:ext cx="8991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85838">
              <a:tabLst>
                <a:tab pos="898525" algn="l"/>
                <a:tab pos="1706563" algn="l"/>
                <a:tab pos="2693988" algn="l"/>
                <a:tab pos="4122738" algn="l"/>
                <a:tab pos="4841875" algn="l"/>
                <a:tab pos="5738813" algn="l"/>
                <a:tab pos="6907213" algn="l"/>
              </a:tabLst>
            </a:pPr>
            <a:r>
              <a:rPr lang="en-US" sz="1600" b="1" dirty="0">
                <a:solidFill>
                  <a:srgbClr val="002060"/>
                </a:solidFill>
              </a:rPr>
              <a:t>Compo-</a:t>
            </a:r>
            <a:r>
              <a:rPr lang="en-US" sz="1600" dirty="0">
                <a:solidFill>
                  <a:srgbClr val="002060"/>
                </a:solidFill>
              </a:rPr>
              <a:t>	Initial Eigenvalues	                         Extraction Sums of Squared Loadings	Rotation Sums of      </a:t>
            </a:r>
            <a:r>
              <a:rPr lang="en-US" sz="1600" b="1" dirty="0" err="1">
                <a:solidFill>
                  <a:srgbClr val="002060"/>
                </a:solidFill>
              </a:rPr>
              <a:t>nent</a:t>
            </a:r>
            <a:r>
              <a:rPr lang="en-US" sz="1600" dirty="0">
                <a:solidFill>
                  <a:srgbClr val="002060"/>
                </a:solidFill>
              </a:rPr>
              <a:t>	 Total	% of 	Cumulative 	Total	% of 	Cumulative 	Squared </a:t>
            </a:r>
            <a:r>
              <a:rPr lang="en-US" sz="1600" dirty="0" err="1">
                <a:solidFill>
                  <a:srgbClr val="002060"/>
                </a:solidFill>
              </a:rPr>
              <a:t>Loadings</a:t>
            </a:r>
            <a:r>
              <a:rPr lang="en-US" sz="1600" b="1" baseline="30000" dirty="0" err="1">
                <a:solidFill>
                  <a:srgbClr val="002060"/>
                </a:solidFill>
              </a:rPr>
              <a:t>a</a:t>
            </a:r>
            <a:endParaRPr lang="en-US" sz="1600" b="1" baseline="30000" dirty="0">
              <a:solidFill>
                <a:srgbClr val="002060"/>
              </a:solidFill>
            </a:endParaRPr>
          </a:p>
          <a:p>
            <a:pPr defTabSz="985838">
              <a:tabLst>
                <a:tab pos="898525" algn="l"/>
                <a:tab pos="1706563" algn="l"/>
                <a:tab pos="2693988" algn="l"/>
                <a:tab pos="4122738" algn="l"/>
                <a:tab pos="4841875" algn="l"/>
                <a:tab pos="5738813" algn="l"/>
                <a:tab pos="6907213" algn="l"/>
              </a:tabLst>
            </a:pPr>
            <a:r>
              <a:rPr lang="en-US" sz="1600" dirty="0">
                <a:solidFill>
                  <a:srgbClr val="002060"/>
                </a:solidFill>
              </a:rPr>
              <a:t>		Variance	%		Variance	%	Total</a:t>
            </a:r>
          </a:p>
          <a:p>
            <a:pPr defTabSz="985838">
              <a:tabLst>
                <a:tab pos="898525" algn="l"/>
                <a:tab pos="1706563" algn="l"/>
                <a:tab pos="2693988" algn="l"/>
                <a:tab pos="4122738" algn="l"/>
                <a:tab pos="4841875" algn="l"/>
                <a:tab pos="5738813" algn="l"/>
                <a:tab pos="6907213" algn="l"/>
              </a:tabLst>
            </a:pPr>
            <a:r>
              <a:rPr lang="en-US" sz="1600" dirty="0">
                <a:solidFill>
                  <a:srgbClr val="002060"/>
                </a:solidFill>
              </a:rPr>
              <a:t>1	4.106	31.587	31.587	4.106	31.587	31.587	3.487</a:t>
            </a:r>
          </a:p>
          <a:p>
            <a:pPr defTabSz="985838">
              <a:tabLst>
                <a:tab pos="898525" algn="l"/>
                <a:tab pos="1706563" algn="l"/>
                <a:tab pos="2693988" algn="l"/>
                <a:tab pos="4122738" algn="l"/>
                <a:tab pos="4841875" algn="l"/>
                <a:tab pos="5738813" algn="l"/>
                <a:tab pos="6907213" algn="l"/>
              </a:tabLst>
            </a:pPr>
            <a:r>
              <a:rPr lang="en-US" sz="1600" dirty="0">
                <a:solidFill>
                  <a:srgbClr val="002060"/>
                </a:solidFill>
              </a:rPr>
              <a:t>2	2.351	18.084	49.670	2.351	18.084	49.670	2.777</a:t>
            </a:r>
          </a:p>
          <a:p>
            <a:pPr defTabSz="985838">
              <a:tabLst>
                <a:tab pos="898525" algn="l"/>
                <a:tab pos="1706563" algn="l"/>
                <a:tab pos="2693988" algn="l"/>
                <a:tab pos="4122738" algn="l"/>
                <a:tab pos="4841875" algn="l"/>
                <a:tab pos="5738813" algn="l"/>
                <a:tab pos="6907213" algn="l"/>
              </a:tabLst>
            </a:pPr>
            <a:r>
              <a:rPr lang="en-US" sz="1600" dirty="0">
                <a:solidFill>
                  <a:srgbClr val="002060"/>
                </a:solidFill>
              </a:rPr>
              <a:t>3	1.426	10.966	60.637	1.426	10.966	60.637	2.509</a:t>
            </a:r>
          </a:p>
          <a:p>
            <a:pPr defTabSz="985838">
              <a:tabLst>
                <a:tab pos="898525" algn="l"/>
                <a:tab pos="1706563" algn="l"/>
                <a:tab pos="2693988" algn="l"/>
                <a:tab pos="4122738" algn="l"/>
                <a:tab pos="4841875" algn="l"/>
                <a:tab pos="5738813" algn="l"/>
                <a:tab pos="6907213" algn="l"/>
              </a:tabLst>
            </a:pPr>
            <a:r>
              <a:rPr lang="en-US" sz="1600" dirty="0">
                <a:solidFill>
                  <a:srgbClr val="002060"/>
                </a:solidFill>
              </a:rPr>
              <a:t>4	1.095	8.422	69.058	1.095	8.422	69.058	2.061</a:t>
            </a:r>
          </a:p>
          <a:p>
            <a:pPr defTabSz="985838">
              <a:tabLst>
                <a:tab pos="898525" algn="l"/>
                <a:tab pos="1706563" algn="l"/>
                <a:tab pos="2693988" algn="l"/>
                <a:tab pos="4122738" algn="l"/>
                <a:tab pos="4841875" algn="l"/>
                <a:tab pos="5738813" algn="l"/>
                <a:tab pos="6907213" algn="l"/>
              </a:tabLst>
            </a:pPr>
            <a:r>
              <a:rPr lang="en-US" sz="1600" dirty="0">
                <a:solidFill>
                  <a:srgbClr val="002060"/>
                </a:solidFill>
              </a:rPr>
              <a:t>5	.758	5.829	74.888</a:t>
            </a:r>
            <a:r>
              <a:rPr lang="en-US" sz="1600" dirty="0"/>
              <a:t>				</a:t>
            </a:r>
          </a:p>
          <a:p>
            <a:pPr defTabSz="985838">
              <a:tabLst>
                <a:tab pos="898525" algn="l"/>
                <a:tab pos="1706563" algn="l"/>
                <a:tab pos="2693988" algn="l"/>
                <a:tab pos="4122738" algn="l"/>
                <a:tab pos="4841875" algn="l"/>
                <a:tab pos="5738813" algn="l"/>
                <a:tab pos="6907213" algn="l"/>
              </a:tabLst>
            </a:pPr>
            <a:r>
              <a:rPr lang="en-US" sz="1600" dirty="0">
                <a:solidFill>
                  <a:srgbClr val="002060"/>
                </a:solidFill>
              </a:rPr>
              <a:t>6	.573	4.406	79.294				</a:t>
            </a:r>
          </a:p>
          <a:p>
            <a:pPr defTabSz="985838">
              <a:tabLst>
                <a:tab pos="898525" algn="l"/>
                <a:tab pos="1706563" algn="l"/>
                <a:tab pos="2693988" algn="l"/>
                <a:tab pos="4122738" algn="l"/>
                <a:tab pos="4841875" algn="l"/>
                <a:tab pos="5738813" algn="l"/>
                <a:tab pos="6907213" algn="l"/>
              </a:tabLst>
            </a:pPr>
            <a:r>
              <a:rPr lang="en-US" sz="1600" dirty="0">
                <a:solidFill>
                  <a:srgbClr val="002060"/>
                </a:solidFill>
              </a:rPr>
              <a:t>7	.537	4.131	83.424				</a:t>
            </a:r>
          </a:p>
          <a:p>
            <a:pPr defTabSz="985838">
              <a:tabLst>
                <a:tab pos="898525" algn="l"/>
                <a:tab pos="1706563" algn="l"/>
                <a:tab pos="2693988" algn="l"/>
                <a:tab pos="4122738" algn="l"/>
                <a:tab pos="4841875" algn="l"/>
                <a:tab pos="5738813" algn="l"/>
                <a:tab pos="6907213" algn="l"/>
              </a:tabLst>
            </a:pPr>
            <a:r>
              <a:rPr lang="en-US" sz="1600" dirty="0">
                <a:solidFill>
                  <a:srgbClr val="002060"/>
                </a:solidFill>
              </a:rPr>
              <a:t>8	.468	3.599	87.023				</a:t>
            </a:r>
          </a:p>
          <a:p>
            <a:pPr defTabSz="985838">
              <a:tabLst>
                <a:tab pos="898525" algn="l"/>
                <a:tab pos="1706563" algn="l"/>
                <a:tab pos="2693988" algn="l"/>
                <a:tab pos="4122738" algn="l"/>
                <a:tab pos="4841875" algn="l"/>
                <a:tab pos="5738813" algn="l"/>
                <a:tab pos="6907213" algn="l"/>
              </a:tabLst>
            </a:pPr>
            <a:r>
              <a:rPr lang="en-US" sz="1600" dirty="0">
                <a:solidFill>
                  <a:srgbClr val="002060"/>
                </a:solidFill>
              </a:rPr>
              <a:t>9	.414	3.187	90.211				</a:t>
            </a:r>
          </a:p>
          <a:p>
            <a:pPr defTabSz="985838">
              <a:tabLst>
                <a:tab pos="898525" algn="l"/>
                <a:tab pos="1706563" algn="l"/>
                <a:tab pos="2693988" algn="l"/>
                <a:tab pos="4122738" algn="l"/>
                <a:tab pos="4841875" algn="l"/>
                <a:tab pos="5738813" algn="l"/>
                <a:tab pos="6907213" algn="l"/>
              </a:tabLst>
            </a:pPr>
            <a:r>
              <a:rPr lang="en-US" sz="1600" dirty="0">
                <a:solidFill>
                  <a:srgbClr val="002060"/>
                </a:solidFill>
              </a:rPr>
              <a:t>10	.406	3.121	93.332				</a:t>
            </a:r>
          </a:p>
          <a:p>
            <a:pPr defTabSz="985838">
              <a:tabLst>
                <a:tab pos="898525" algn="l"/>
                <a:tab pos="1706563" algn="l"/>
                <a:tab pos="2693988" algn="l"/>
                <a:tab pos="4122738" algn="l"/>
                <a:tab pos="4841875" algn="l"/>
                <a:tab pos="5738813" algn="l"/>
                <a:tab pos="6907213" algn="l"/>
              </a:tabLst>
            </a:pPr>
            <a:r>
              <a:rPr lang="en-US" sz="1600" dirty="0">
                <a:solidFill>
                  <a:srgbClr val="002060"/>
                </a:solidFill>
              </a:rPr>
              <a:t>11	.318	2.447	95.779				</a:t>
            </a:r>
          </a:p>
          <a:p>
            <a:pPr defTabSz="985838">
              <a:tabLst>
                <a:tab pos="898525" algn="l"/>
                <a:tab pos="1706563" algn="l"/>
                <a:tab pos="2693988" algn="l"/>
                <a:tab pos="4122738" algn="l"/>
                <a:tab pos="4841875" algn="l"/>
                <a:tab pos="5738813" algn="l"/>
                <a:tab pos="6907213" algn="l"/>
              </a:tabLst>
            </a:pPr>
            <a:r>
              <a:rPr lang="en-US" sz="1600" dirty="0">
                <a:solidFill>
                  <a:srgbClr val="002060"/>
                </a:solidFill>
              </a:rPr>
              <a:t>12	.286	2.197	97.975				</a:t>
            </a:r>
          </a:p>
          <a:p>
            <a:pPr defTabSz="985838">
              <a:tabLst>
                <a:tab pos="898525" algn="l"/>
                <a:tab pos="1706563" algn="l"/>
                <a:tab pos="2693988" algn="l"/>
                <a:tab pos="4122738" algn="l"/>
                <a:tab pos="4841875" algn="l"/>
                <a:tab pos="5738813" algn="l"/>
                <a:tab pos="6907213" algn="l"/>
              </a:tabLst>
            </a:pPr>
            <a:r>
              <a:rPr lang="en-US" sz="1600" dirty="0">
                <a:solidFill>
                  <a:srgbClr val="002060"/>
                </a:solidFill>
              </a:rPr>
              <a:t>13	.263	2.025	100.000</a:t>
            </a:r>
            <a:r>
              <a:rPr lang="en-US" sz="1600" dirty="0"/>
              <a:t>				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914044-0302-4F14-938A-94A74BC92736}"/>
              </a:ext>
            </a:extLst>
          </p:cNvPr>
          <p:cNvSpPr txBox="1"/>
          <p:nvPr/>
        </p:nvSpPr>
        <p:spPr>
          <a:xfrm>
            <a:off x="228600" y="6057781"/>
            <a:ext cx="8458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Extraction Method: </a:t>
            </a:r>
            <a:r>
              <a:rPr lang="en-US" sz="1400" b="1" dirty="0">
                <a:solidFill>
                  <a:srgbClr val="002060"/>
                </a:solidFill>
              </a:rPr>
              <a:t>Principal Component Analysis.</a:t>
            </a:r>
            <a:r>
              <a:rPr lang="en-US" sz="1400" dirty="0">
                <a:solidFill>
                  <a:srgbClr val="002060"/>
                </a:solidFill>
              </a:rPr>
              <a:t>				</a:t>
            </a:r>
          </a:p>
          <a:p>
            <a:r>
              <a:rPr lang="en-US" sz="1400" b="1" dirty="0">
                <a:solidFill>
                  <a:srgbClr val="002060"/>
                </a:solidFill>
              </a:rPr>
              <a:t>a</a:t>
            </a:r>
            <a:r>
              <a:rPr lang="en-US" sz="1400" dirty="0">
                <a:solidFill>
                  <a:srgbClr val="002060"/>
                </a:solidFill>
              </a:rPr>
              <a:t>. When </a:t>
            </a:r>
            <a:r>
              <a:rPr lang="en-US" sz="1400" dirty="0">
                <a:solidFill>
                  <a:srgbClr val="C00000"/>
                </a:solidFill>
              </a:rPr>
              <a:t>components are correlated</a:t>
            </a:r>
            <a:r>
              <a:rPr lang="en-US" sz="1400" dirty="0">
                <a:solidFill>
                  <a:srgbClr val="002060"/>
                </a:solidFill>
              </a:rPr>
              <a:t>, sums of squared loadings cannot be added to obtain a total variance.</a:t>
            </a:r>
          </a:p>
          <a:p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8B9189-D2B1-4D9B-A2FC-6EA766BFFD4B}"/>
              </a:ext>
            </a:extLst>
          </p:cNvPr>
          <p:cNvSpPr txBox="1"/>
          <p:nvPr/>
        </p:nvSpPr>
        <p:spPr>
          <a:xfrm>
            <a:off x="304800" y="3048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Output in the Four Component/Factor Structure</a:t>
            </a:r>
          </a:p>
          <a:p>
            <a:pPr algn="r"/>
            <a:r>
              <a:rPr lang="en-US" sz="2400" b="1" dirty="0">
                <a:solidFill>
                  <a:srgbClr val="00B0F0"/>
                </a:solidFill>
              </a:rPr>
              <a:t>-</a:t>
            </a:r>
            <a:r>
              <a:rPr lang="en-US" sz="2400" b="1" dirty="0">
                <a:solidFill>
                  <a:srgbClr val="FFC000"/>
                </a:solidFill>
              </a:rPr>
              <a:t> </a:t>
            </a:r>
            <a:r>
              <a:rPr lang="en-US" sz="2400" b="1" dirty="0">
                <a:solidFill>
                  <a:srgbClr val="00B0F0"/>
                </a:solidFill>
              </a:rPr>
              <a:t>PCA with Promax rotation</a:t>
            </a:r>
            <a:endParaRPr lang="en-IN" sz="2400" b="1" dirty="0">
              <a:solidFill>
                <a:srgbClr val="00B0F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41542A1-4612-432B-9F80-B6AB3DE07AC1}"/>
              </a:ext>
            </a:extLst>
          </p:cNvPr>
          <p:cNvCxnSpPr/>
          <p:nvPr/>
        </p:nvCxnSpPr>
        <p:spPr>
          <a:xfrm>
            <a:off x="228600" y="2057400"/>
            <a:ext cx="861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59DCC3-15C1-45D0-9CAA-722A9616453B}"/>
              </a:ext>
            </a:extLst>
          </p:cNvPr>
          <p:cNvCxnSpPr/>
          <p:nvPr/>
        </p:nvCxnSpPr>
        <p:spPr>
          <a:xfrm>
            <a:off x="228600" y="2849880"/>
            <a:ext cx="861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32EEDF-894D-476F-928F-5F72A3ECAEFD}"/>
              </a:ext>
            </a:extLst>
          </p:cNvPr>
          <p:cNvCxnSpPr/>
          <p:nvPr/>
        </p:nvCxnSpPr>
        <p:spPr>
          <a:xfrm>
            <a:off x="3996690" y="2057400"/>
            <a:ext cx="0" cy="403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220EB10-2F5B-45F6-898A-8E39C10B1C95}"/>
              </a:ext>
            </a:extLst>
          </p:cNvPr>
          <p:cNvCxnSpPr/>
          <p:nvPr/>
        </p:nvCxnSpPr>
        <p:spPr>
          <a:xfrm>
            <a:off x="7204710" y="2057400"/>
            <a:ext cx="0" cy="403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8F1464-F555-4971-8BC4-FC72583B31F9}"/>
              </a:ext>
            </a:extLst>
          </p:cNvPr>
          <p:cNvCxnSpPr/>
          <p:nvPr/>
        </p:nvCxnSpPr>
        <p:spPr>
          <a:xfrm>
            <a:off x="228600" y="6096000"/>
            <a:ext cx="861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FBDC258-0BA4-436D-8492-8C83F5395B35}"/>
              </a:ext>
            </a:extLst>
          </p:cNvPr>
          <p:cNvSpPr txBox="1"/>
          <p:nvPr/>
        </p:nvSpPr>
        <p:spPr>
          <a:xfrm>
            <a:off x="3200400" y="1718846"/>
            <a:ext cx="281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</a:rPr>
              <a:t>Total Variance Explained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726681" y="2828636"/>
            <a:ext cx="45719" cy="98136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7924800" y="3048000"/>
            <a:ext cx="12192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C00000"/>
                </a:solidFill>
              </a:rPr>
              <a:t>Eigen values for the components after rotation. More evenly distributed.</a:t>
            </a:r>
          </a:p>
          <a:p>
            <a:r>
              <a:rPr lang="en-IN" sz="1400" dirty="0">
                <a:solidFill>
                  <a:srgbClr val="C00000"/>
                </a:solidFill>
              </a:rPr>
              <a:t>Total not equal to un-rotated unlike orthogonal rotation</a:t>
            </a:r>
          </a:p>
        </p:txBody>
      </p:sp>
      <p:cxnSp>
        <p:nvCxnSpPr>
          <p:cNvPr id="14" name="Straight Arrow Connector 13"/>
          <p:cNvCxnSpPr>
            <a:endCxn id="12" idx="1"/>
          </p:cNvCxnSpPr>
          <p:nvPr/>
        </p:nvCxnSpPr>
        <p:spPr>
          <a:xfrm flipH="1" flipV="1">
            <a:off x="7772400" y="3319318"/>
            <a:ext cx="152400" cy="338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128510" y="3852446"/>
            <a:ext cx="872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C00000"/>
                </a:solidFill>
              </a:rPr>
              <a:t>= 10.834</a:t>
            </a:r>
          </a:p>
        </p:txBody>
      </p:sp>
      <p:sp>
        <p:nvSpPr>
          <p:cNvPr id="16" name="Oval 15"/>
          <p:cNvSpPr/>
          <p:nvPr/>
        </p:nvSpPr>
        <p:spPr>
          <a:xfrm>
            <a:off x="7086600" y="3852446"/>
            <a:ext cx="872490" cy="3385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4232910" y="3852446"/>
            <a:ext cx="872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C00000"/>
                </a:solidFill>
              </a:rPr>
              <a:t>= 8.978</a:t>
            </a:r>
          </a:p>
        </p:txBody>
      </p:sp>
      <p:sp>
        <p:nvSpPr>
          <p:cNvPr id="18" name="Oval 17"/>
          <p:cNvSpPr/>
          <p:nvPr/>
        </p:nvSpPr>
        <p:spPr>
          <a:xfrm>
            <a:off x="4232910" y="3852446"/>
            <a:ext cx="872490" cy="3385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6623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06C33D-71CD-4AB0-AFC5-3ED0BE67F6B6}"/>
              </a:ext>
            </a:extLst>
          </p:cNvPr>
          <p:cNvSpPr txBox="1"/>
          <p:nvPr/>
        </p:nvSpPr>
        <p:spPr>
          <a:xfrm>
            <a:off x="228600" y="6179403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Extraction Method: </a:t>
            </a:r>
            <a:r>
              <a:rPr lang="en-US" sz="1400" b="1" dirty="0">
                <a:solidFill>
                  <a:srgbClr val="002060"/>
                </a:solidFill>
              </a:rPr>
              <a:t>Principal Axis Factoring.</a:t>
            </a:r>
            <a:r>
              <a:rPr lang="en-US" sz="1400" dirty="0">
                <a:solidFill>
                  <a:srgbClr val="002060"/>
                </a:solidFill>
              </a:rPr>
              <a:t>				</a:t>
            </a:r>
          </a:p>
          <a:p>
            <a:r>
              <a:rPr lang="en-US" sz="1400" b="1" dirty="0">
                <a:solidFill>
                  <a:srgbClr val="002060"/>
                </a:solidFill>
              </a:rPr>
              <a:t>a</a:t>
            </a:r>
            <a:r>
              <a:rPr lang="en-US" sz="1400" dirty="0">
                <a:solidFill>
                  <a:srgbClr val="002060"/>
                </a:solidFill>
              </a:rPr>
              <a:t>. When factors are correlated, sums of squared loadings cannot be added to obtain a total variance.</a:t>
            </a:r>
          </a:p>
          <a:p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652877-6295-400C-B81C-92406D9E2BDE}"/>
              </a:ext>
            </a:extLst>
          </p:cNvPr>
          <p:cNvSpPr txBox="1"/>
          <p:nvPr/>
        </p:nvSpPr>
        <p:spPr>
          <a:xfrm>
            <a:off x="304800" y="3048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Output in the Four Component/Factor Structure</a:t>
            </a:r>
          </a:p>
          <a:p>
            <a:pPr algn="r"/>
            <a:r>
              <a:rPr lang="en-US" sz="2400" b="1" dirty="0">
                <a:solidFill>
                  <a:srgbClr val="00B0F0"/>
                </a:solidFill>
              </a:rPr>
              <a:t>- Principal axis Factoring with Promax rotation</a:t>
            </a:r>
            <a:endParaRPr lang="en-IN" sz="2400" b="1" dirty="0">
              <a:solidFill>
                <a:srgbClr val="00B0F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A44DFB-0CCF-40A2-8916-2B6F3B13AD21}"/>
              </a:ext>
            </a:extLst>
          </p:cNvPr>
          <p:cNvSpPr txBox="1"/>
          <p:nvPr/>
        </p:nvSpPr>
        <p:spPr>
          <a:xfrm>
            <a:off x="3886200" y="1642646"/>
            <a:ext cx="281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</a:rPr>
              <a:t>Total Variance Explained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2182906"/>
            <a:ext cx="7620000" cy="3457556"/>
          </a:xfrm>
          <a:prstGeom prst="rect">
            <a:avLst/>
          </a:prstGeom>
        </p:spPr>
      </p:pic>
      <p:sp>
        <p:nvSpPr>
          <p:cNvPr id="24" name="Freeform 23"/>
          <p:cNvSpPr/>
          <p:nvPr/>
        </p:nvSpPr>
        <p:spPr>
          <a:xfrm>
            <a:off x="350562" y="1992573"/>
            <a:ext cx="3927515" cy="3934752"/>
          </a:xfrm>
          <a:custGeom>
            <a:avLst/>
            <a:gdLst>
              <a:gd name="connsiteX0" fmla="*/ 4280 w 3927515"/>
              <a:gd name="connsiteY0" fmla="*/ 0 h 3934752"/>
              <a:gd name="connsiteX1" fmla="*/ 3266095 w 3927515"/>
              <a:gd name="connsiteY1" fmla="*/ 218364 h 3934752"/>
              <a:gd name="connsiteX2" fmla="*/ 3716471 w 3927515"/>
              <a:gd name="connsiteY2" fmla="*/ 1050878 h 3934752"/>
              <a:gd name="connsiteX3" fmla="*/ 3661880 w 3927515"/>
              <a:gd name="connsiteY3" fmla="*/ 3562066 h 3934752"/>
              <a:gd name="connsiteX4" fmla="*/ 563838 w 3927515"/>
              <a:gd name="connsiteY4" fmla="*/ 3766782 h 3934752"/>
              <a:gd name="connsiteX5" fmla="*/ 4280 w 3927515"/>
              <a:gd name="connsiteY5" fmla="*/ 2047164 h 3934752"/>
              <a:gd name="connsiteX6" fmla="*/ 290883 w 3927515"/>
              <a:gd name="connsiteY6" fmla="*/ 95534 h 3934752"/>
              <a:gd name="connsiteX7" fmla="*/ 290883 w 3927515"/>
              <a:gd name="connsiteY7" fmla="*/ 95534 h 393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27515" h="3934752">
                <a:moveTo>
                  <a:pt x="4280" y="0"/>
                </a:moveTo>
                <a:cubicBezTo>
                  <a:pt x="1325838" y="21609"/>
                  <a:pt x="2647397" y="43218"/>
                  <a:pt x="3266095" y="218364"/>
                </a:cubicBezTo>
                <a:cubicBezTo>
                  <a:pt x="3884793" y="393510"/>
                  <a:pt x="3650507" y="493594"/>
                  <a:pt x="3716471" y="1050878"/>
                </a:cubicBezTo>
                <a:cubicBezTo>
                  <a:pt x="3782435" y="1608162"/>
                  <a:pt x="4187319" y="3109415"/>
                  <a:pt x="3661880" y="3562066"/>
                </a:cubicBezTo>
                <a:cubicBezTo>
                  <a:pt x="3136441" y="4014717"/>
                  <a:pt x="1173438" y="4019266"/>
                  <a:pt x="563838" y="3766782"/>
                </a:cubicBezTo>
                <a:cubicBezTo>
                  <a:pt x="-45762" y="3514298"/>
                  <a:pt x="49772" y="2659039"/>
                  <a:pt x="4280" y="2047164"/>
                </a:cubicBezTo>
                <a:cubicBezTo>
                  <a:pt x="-41212" y="1435289"/>
                  <a:pt x="290883" y="95534"/>
                  <a:pt x="290883" y="95534"/>
                </a:cubicBezTo>
                <a:lnTo>
                  <a:pt x="290883" y="95534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81600" y="4343400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</a:rPr>
              <a:t>Same as PCA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4278077" y="4191000"/>
            <a:ext cx="827323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B6206A4-C4F5-4B6C-BE1A-76D84F6D8082}"/>
              </a:ext>
            </a:extLst>
          </p:cNvPr>
          <p:cNvSpPr txBox="1"/>
          <p:nvPr/>
        </p:nvSpPr>
        <p:spPr>
          <a:xfrm>
            <a:off x="7010400" y="3962400"/>
            <a:ext cx="167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FA will explain less variance than PCA as it explains the common variance</a:t>
            </a:r>
            <a:endParaRPr lang="en-IN" sz="1400" dirty="0">
              <a:solidFill>
                <a:srgbClr val="00206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4F18C30-D2C9-46D4-BCB8-05F2099250B2}"/>
              </a:ext>
            </a:extLst>
          </p:cNvPr>
          <p:cNvCxnSpPr>
            <a:cxnSpLocks/>
          </p:cNvCxnSpPr>
          <p:nvPr/>
        </p:nvCxnSpPr>
        <p:spPr>
          <a:xfrm flipH="1" flipV="1">
            <a:off x="6248400" y="3657600"/>
            <a:ext cx="83820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DF68974-A62A-4690-922A-E242D5F9A42C}"/>
              </a:ext>
            </a:extLst>
          </p:cNvPr>
          <p:cNvSpPr txBox="1"/>
          <p:nvPr/>
        </p:nvSpPr>
        <p:spPr>
          <a:xfrm>
            <a:off x="7696200" y="6019800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hlinkClick r:id="rId4" action="ppaction://hlinksldjump"/>
              </a:rPr>
              <a:t>Go back</a:t>
            </a:r>
            <a:endParaRPr lang="en-IN" sz="1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9907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36B050-3EA8-46EA-8066-E4B59988EB94}"/>
              </a:ext>
            </a:extLst>
          </p:cNvPr>
          <p:cNvSpPr txBox="1"/>
          <p:nvPr/>
        </p:nvSpPr>
        <p:spPr>
          <a:xfrm>
            <a:off x="152400" y="1524000"/>
            <a:ext cx="44196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02060"/>
                </a:solidFill>
              </a:rPr>
              <a:t>______________________________________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	Initial	Extraction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self-control: </a:t>
            </a:r>
            <a:r>
              <a:rPr lang="en-IN" sz="1600" dirty="0" err="1">
                <a:solidFill>
                  <a:srgbClr val="002060"/>
                </a:solidFill>
              </a:rPr>
              <a:t>cpi</a:t>
            </a:r>
            <a:r>
              <a:rPr lang="en-IN" sz="1600" dirty="0">
                <a:solidFill>
                  <a:srgbClr val="002060"/>
                </a:solidFill>
              </a:rPr>
              <a:t>	1.000	.732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self-acceptance: poi	1.000	.518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emotional inhibition: </a:t>
            </a:r>
            <a:r>
              <a:rPr lang="en-IN" sz="1600" dirty="0" err="1">
                <a:solidFill>
                  <a:srgbClr val="002060"/>
                </a:solidFill>
              </a:rPr>
              <a:t>ecq</a:t>
            </a:r>
            <a:r>
              <a:rPr lang="en-IN" sz="1600" dirty="0">
                <a:solidFill>
                  <a:srgbClr val="002060"/>
                </a:solidFill>
              </a:rPr>
              <a:t>	1.000	.698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benign control: </a:t>
            </a:r>
            <a:r>
              <a:rPr lang="en-IN" sz="1600" dirty="0" err="1">
                <a:solidFill>
                  <a:srgbClr val="002060"/>
                </a:solidFill>
              </a:rPr>
              <a:t>ecq</a:t>
            </a:r>
            <a:r>
              <a:rPr lang="en-IN" sz="1600" dirty="0">
                <a:solidFill>
                  <a:srgbClr val="002060"/>
                </a:solidFill>
              </a:rPr>
              <a:t>	1.000	.656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aggression control: </a:t>
            </a:r>
            <a:r>
              <a:rPr lang="en-IN" sz="1600" dirty="0" err="1">
                <a:solidFill>
                  <a:srgbClr val="002060"/>
                </a:solidFill>
              </a:rPr>
              <a:t>ecq</a:t>
            </a:r>
            <a:r>
              <a:rPr lang="en-IN" sz="1600" dirty="0">
                <a:solidFill>
                  <a:srgbClr val="002060"/>
                </a:solidFill>
              </a:rPr>
              <a:t>	1.000	.647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extraversion: neo	1.000	.808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agreeableness: neo	1.000	.704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positive affect: </a:t>
            </a:r>
            <a:r>
              <a:rPr lang="en-IN" sz="1600" dirty="0" err="1">
                <a:solidFill>
                  <a:srgbClr val="002060"/>
                </a:solidFill>
              </a:rPr>
              <a:t>mpq</a:t>
            </a:r>
            <a:r>
              <a:rPr lang="en-IN" sz="1600" dirty="0">
                <a:solidFill>
                  <a:srgbClr val="002060"/>
                </a:solidFill>
              </a:rPr>
              <a:t>	1.000	.671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negative affect: </a:t>
            </a:r>
            <a:r>
              <a:rPr lang="en-IN" sz="1600" dirty="0" err="1">
                <a:solidFill>
                  <a:srgbClr val="002060"/>
                </a:solidFill>
              </a:rPr>
              <a:t>mpq</a:t>
            </a:r>
            <a:r>
              <a:rPr lang="en-IN" sz="1600" dirty="0">
                <a:solidFill>
                  <a:srgbClr val="002060"/>
                </a:solidFill>
              </a:rPr>
              <a:t>	1.000	.693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neuroticism: neo	1.000	.746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depression control: </a:t>
            </a:r>
            <a:r>
              <a:rPr lang="en-IN" sz="1600" dirty="0" err="1">
                <a:solidFill>
                  <a:srgbClr val="002060"/>
                </a:solidFill>
              </a:rPr>
              <a:t>cecs</a:t>
            </a:r>
            <a:r>
              <a:rPr lang="en-IN" sz="1600" dirty="0">
                <a:solidFill>
                  <a:srgbClr val="002060"/>
                </a:solidFill>
              </a:rPr>
              <a:t>	1.000	.797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anxiety control: </a:t>
            </a:r>
            <a:r>
              <a:rPr lang="en-IN" sz="1600" dirty="0" err="1">
                <a:solidFill>
                  <a:srgbClr val="002060"/>
                </a:solidFill>
              </a:rPr>
              <a:t>cecs</a:t>
            </a:r>
            <a:r>
              <a:rPr lang="en-IN" sz="1600" dirty="0">
                <a:solidFill>
                  <a:srgbClr val="002060"/>
                </a:solidFill>
              </a:rPr>
              <a:t>	1.000	.674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self-regard: poi	1.000	.633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dirty="0">
                <a:solidFill>
                  <a:srgbClr val="002060"/>
                </a:solidFill>
              </a:rPr>
              <a:t>_____________________________________</a:t>
            </a:r>
          </a:p>
          <a:p>
            <a:r>
              <a:rPr lang="en-IN" sz="1400" dirty="0">
                <a:solidFill>
                  <a:srgbClr val="002060"/>
                </a:solidFill>
              </a:rPr>
              <a:t>  Extraction Method: </a:t>
            </a:r>
            <a:r>
              <a:rPr lang="en-IN" sz="1400" b="1" dirty="0">
                <a:solidFill>
                  <a:srgbClr val="002060"/>
                </a:solidFill>
              </a:rPr>
              <a:t>Principal Component Analysis</a:t>
            </a:r>
            <a:r>
              <a:rPr lang="en-IN" sz="1400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9FA4AE-3233-4EE1-A71F-18B309A7E13A}"/>
              </a:ext>
            </a:extLst>
          </p:cNvPr>
          <p:cNvSpPr txBox="1"/>
          <p:nvPr/>
        </p:nvSpPr>
        <p:spPr>
          <a:xfrm>
            <a:off x="685800" y="3810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rgbClr val="FFC000"/>
                </a:solidFill>
              </a:rPr>
              <a:t>Communalities in PCA and Principal axis Factoring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8B0F99-53D8-4131-9D89-F74D1398EC68}"/>
              </a:ext>
            </a:extLst>
          </p:cNvPr>
          <p:cNvSpPr txBox="1"/>
          <p:nvPr/>
        </p:nvSpPr>
        <p:spPr>
          <a:xfrm>
            <a:off x="4572000" y="2396728"/>
            <a:ext cx="44196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02060"/>
                </a:solidFill>
              </a:rPr>
              <a:t>______________________________________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	Initial	Extraction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self-control: </a:t>
            </a:r>
            <a:r>
              <a:rPr lang="en-IN" sz="1600" dirty="0" err="1">
                <a:solidFill>
                  <a:srgbClr val="002060"/>
                </a:solidFill>
              </a:rPr>
              <a:t>cpi</a:t>
            </a:r>
            <a:r>
              <a:rPr lang="en-IN" sz="1600" dirty="0">
                <a:solidFill>
                  <a:srgbClr val="002060"/>
                </a:solidFill>
              </a:rPr>
              <a:t>	.515	.629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self-acceptance: poi	.309	.302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emotional inhibition: </a:t>
            </a:r>
            <a:r>
              <a:rPr lang="en-IN" sz="1600" dirty="0" err="1">
                <a:solidFill>
                  <a:srgbClr val="002060"/>
                </a:solidFill>
              </a:rPr>
              <a:t>ecq</a:t>
            </a:r>
            <a:r>
              <a:rPr lang="en-IN" sz="1600" dirty="0">
                <a:solidFill>
                  <a:srgbClr val="002060"/>
                </a:solidFill>
              </a:rPr>
              <a:t>	.490	.554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benign control: </a:t>
            </a:r>
            <a:r>
              <a:rPr lang="en-IN" sz="1600" dirty="0" err="1">
                <a:solidFill>
                  <a:srgbClr val="002060"/>
                </a:solidFill>
              </a:rPr>
              <a:t>ecq</a:t>
            </a:r>
            <a:r>
              <a:rPr lang="en-IN" sz="1600" dirty="0">
                <a:solidFill>
                  <a:srgbClr val="002060"/>
                </a:solidFill>
              </a:rPr>
              <a:t>	.470	.546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aggression control: </a:t>
            </a:r>
            <a:r>
              <a:rPr lang="en-IN" sz="1600" dirty="0" err="1">
                <a:solidFill>
                  <a:srgbClr val="002060"/>
                </a:solidFill>
              </a:rPr>
              <a:t>ecq</a:t>
            </a:r>
            <a:r>
              <a:rPr lang="en-IN" sz="1600" dirty="0">
                <a:solidFill>
                  <a:srgbClr val="002060"/>
                </a:solidFill>
              </a:rPr>
              <a:t>	.350	.450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extraversion: neo	.486	.785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agreeableness: neo	.370	.521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positive affect: </a:t>
            </a:r>
            <a:r>
              <a:rPr lang="en-IN" sz="1600" dirty="0" err="1">
                <a:solidFill>
                  <a:srgbClr val="002060"/>
                </a:solidFill>
              </a:rPr>
              <a:t>mpq</a:t>
            </a:r>
            <a:r>
              <a:rPr lang="en-IN" sz="1600" dirty="0">
                <a:solidFill>
                  <a:srgbClr val="002060"/>
                </a:solidFill>
              </a:rPr>
              <a:t>	.388	.435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negative affect: </a:t>
            </a:r>
            <a:r>
              <a:rPr lang="en-IN" sz="1600" dirty="0" err="1">
                <a:solidFill>
                  <a:srgbClr val="002060"/>
                </a:solidFill>
              </a:rPr>
              <a:t>mpq</a:t>
            </a:r>
            <a:r>
              <a:rPr lang="en-IN" sz="1600" dirty="0">
                <a:solidFill>
                  <a:srgbClr val="002060"/>
                </a:solidFill>
              </a:rPr>
              <a:t>	.568	.629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neuroticism: neo	.635	.741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depression control: </a:t>
            </a:r>
            <a:r>
              <a:rPr lang="en-IN" sz="1600" dirty="0" err="1">
                <a:solidFill>
                  <a:srgbClr val="002060"/>
                </a:solidFill>
              </a:rPr>
              <a:t>cecs</a:t>
            </a:r>
            <a:r>
              <a:rPr lang="en-IN" sz="1600" dirty="0">
                <a:solidFill>
                  <a:srgbClr val="002060"/>
                </a:solidFill>
              </a:rPr>
              <a:t>	.532	.821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anxiety control: </a:t>
            </a:r>
            <a:r>
              <a:rPr lang="en-IN" sz="1600" dirty="0" err="1">
                <a:solidFill>
                  <a:srgbClr val="002060"/>
                </a:solidFill>
              </a:rPr>
              <a:t>cecs</a:t>
            </a:r>
            <a:r>
              <a:rPr lang="en-IN" sz="1600" dirty="0">
                <a:solidFill>
                  <a:srgbClr val="002060"/>
                </a:solidFill>
              </a:rPr>
              <a:t>	.378	.419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self-regard: poi	.447	.512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dirty="0">
                <a:solidFill>
                  <a:srgbClr val="002060"/>
                </a:solidFill>
              </a:rPr>
              <a:t>_____________________________________</a:t>
            </a:r>
          </a:p>
          <a:p>
            <a:r>
              <a:rPr lang="en-IN" sz="1400" dirty="0">
                <a:solidFill>
                  <a:srgbClr val="002060"/>
                </a:solidFill>
              </a:rPr>
              <a:t>   Extraction Method: </a:t>
            </a:r>
            <a:r>
              <a:rPr lang="en-IN" sz="1400" b="1" dirty="0">
                <a:solidFill>
                  <a:srgbClr val="002060"/>
                </a:solidFill>
              </a:rPr>
              <a:t>Principal Axis Factoring.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A19ED6-924F-4144-A627-43EC9CEC8D68}"/>
              </a:ext>
            </a:extLst>
          </p:cNvPr>
          <p:cNvSpPr txBox="1"/>
          <p:nvPr/>
        </p:nvSpPr>
        <p:spPr>
          <a:xfrm>
            <a:off x="5334000" y="16764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R</a:t>
            </a:r>
            <a:r>
              <a:rPr lang="en-US" sz="1400" baseline="30000" dirty="0">
                <a:solidFill>
                  <a:srgbClr val="002060"/>
                </a:solidFill>
              </a:rPr>
              <a:t>2</a:t>
            </a:r>
            <a:r>
              <a:rPr lang="en-US" sz="1400" dirty="0">
                <a:solidFill>
                  <a:srgbClr val="002060"/>
                </a:solidFill>
              </a:rPr>
              <a:t> Multiple correlation between </a:t>
            </a:r>
            <a:r>
              <a:rPr lang="en-US" sz="1400" dirty="0" err="1">
                <a:solidFill>
                  <a:srgbClr val="002060"/>
                </a:solidFill>
              </a:rPr>
              <a:t>cpi</a:t>
            </a:r>
            <a:r>
              <a:rPr lang="en-US" sz="1400" dirty="0">
                <a:solidFill>
                  <a:srgbClr val="002060"/>
                </a:solidFill>
              </a:rPr>
              <a:t> and other IVs </a:t>
            </a:r>
            <a:endParaRPr lang="en-IN" sz="1400" dirty="0">
              <a:solidFill>
                <a:srgbClr val="002060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F7CD268-1AA1-446E-BB12-AA8196D81022}"/>
              </a:ext>
            </a:extLst>
          </p:cNvPr>
          <p:cNvCxnSpPr/>
          <p:nvPr/>
        </p:nvCxnSpPr>
        <p:spPr>
          <a:xfrm>
            <a:off x="6324600" y="2209800"/>
            <a:ext cx="7620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3AF5B4A-A1F8-40C0-B110-E2CB60F201B9}"/>
              </a:ext>
            </a:extLst>
          </p:cNvPr>
          <p:cNvSpPr txBox="1"/>
          <p:nvPr/>
        </p:nvSpPr>
        <p:spPr>
          <a:xfrm>
            <a:off x="7086600" y="20574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002060"/>
                </a:solidFill>
              </a:rPr>
              <a:t>Reestimated</a:t>
            </a:r>
            <a:r>
              <a:rPr lang="en-US" sz="1400" dirty="0">
                <a:solidFill>
                  <a:srgbClr val="002060"/>
                </a:solidFill>
              </a:rPr>
              <a:t> through an iterative process</a:t>
            </a:r>
            <a:endParaRPr lang="en-IN" sz="1400" dirty="0">
              <a:solidFill>
                <a:srgbClr val="00206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A1FC220-F111-4F60-B2E7-0C32EE1DBDA2}"/>
              </a:ext>
            </a:extLst>
          </p:cNvPr>
          <p:cNvCxnSpPr/>
          <p:nvPr/>
        </p:nvCxnSpPr>
        <p:spPr>
          <a:xfrm>
            <a:off x="7620000" y="2514600"/>
            <a:ext cx="38100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EF464B8-83EC-4AE3-8653-AAC9A4F3A96D}"/>
              </a:ext>
            </a:extLst>
          </p:cNvPr>
          <p:cNvSpPr txBox="1"/>
          <p:nvPr/>
        </p:nvSpPr>
        <p:spPr>
          <a:xfrm>
            <a:off x="304800" y="6172200"/>
            <a:ext cx="411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1= var due to 1+  var due to 2+ ….var due to 13</a:t>
            </a:r>
            <a:endParaRPr lang="en-IN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973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7D09ED-F97C-4454-8A1B-600B0406DAE5}"/>
              </a:ext>
            </a:extLst>
          </p:cNvPr>
          <p:cNvSpPr txBox="1"/>
          <p:nvPr/>
        </p:nvSpPr>
        <p:spPr>
          <a:xfrm>
            <a:off x="2286000" y="3048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rgbClr val="FFC000"/>
                </a:solidFill>
              </a:rPr>
              <a:t>Correlation matrices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1DF55F-23F3-4493-A43D-1BC45BF4A8D6}"/>
              </a:ext>
            </a:extLst>
          </p:cNvPr>
          <p:cNvSpPr txBox="1"/>
          <p:nvPr/>
        </p:nvSpPr>
        <p:spPr>
          <a:xfrm>
            <a:off x="152400" y="1905000"/>
            <a:ext cx="4038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</a:rPr>
              <a:t>  Component Correlation Matrix</a:t>
            </a:r>
          </a:p>
          <a:p>
            <a:pPr marL="92075" defTabSz="869950">
              <a:tabLst>
                <a:tab pos="892175" algn="l"/>
                <a:tab pos="1703388" algn="l"/>
                <a:tab pos="2514600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Comp	1	2	3	4</a:t>
            </a:r>
          </a:p>
          <a:p>
            <a:pPr marL="92075" defTabSz="869950">
              <a:tabLst>
                <a:tab pos="892175" algn="l"/>
                <a:tab pos="1703388" algn="l"/>
                <a:tab pos="2514600" algn="l"/>
                <a:tab pos="3314700" algn="l"/>
              </a:tabLst>
            </a:pPr>
            <a:r>
              <a:rPr lang="en-IN" sz="1600" dirty="0" err="1">
                <a:solidFill>
                  <a:srgbClr val="002060"/>
                </a:solidFill>
              </a:rPr>
              <a:t>nent</a:t>
            </a:r>
            <a:endParaRPr lang="en-IN" sz="1600" dirty="0">
              <a:solidFill>
                <a:srgbClr val="002060"/>
              </a:solidFill>
            </a:endParaRPr>
          </a:p>
          <a:p>
            <a:pPr marL="92075" defTabSz="785813"/>
            <a:r>
              <a:rPr lang="en-IN" dirty="0">
                <a:solidFill>
                  <a:srgbClr val="002060"/>
                </a:solidFill>
              </a:rPr>
              <a:t>1	1.000	.423	-.251	.190</a:t>
            </a:r>
          </a:p>
          <a:p>
            <a:pPr marL="92075" defTabSz="785813"/>
            <a:r>
              <a:rPr lang="en-IN" dirty="0">
                <a:solidFill>
                  <a:srgbClr val="002060"/>
                </a:solidFill>
              </a:rPr>
              <a:t>2	.423	1.000	-.042	-.048</a:t>
            </a:r>
          </a:p>
          <a:p>
            <a:pPr marL="92075" defTabSz="785813"/>
            <a:r>
              <a:rPr lang="en-IN" dirty="0">
                <a:solidFill>
                  <a:srgbClr val="002060"/>
                </a:solidFill>
              </a:rPr>
              <a:t>3	-.251	-.042	1.000	-.291</a:t>
            </a:r>
          </a:p>
          <a:p>
            <a:pPr marL="92075" defTabSz="785813"/>
            <a:r>
              <a:rPr lang="en-IN" dirty="0">
                <a:solidFill>
                  <a:srgbClr val="002060"/>
                </a:solidFill>
              </a:rPr>
              <a:t>4	.190	-.048	-.291	1.000</a:t>
            </a:r>
          </a:p>
          <a:p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5010A7-0208-43B1-AF72-3C845055D2AA}"/>
              </a:ext>
            </a:extLst>
          </p:cNvPr>
          <p:cNvSpPr txBox="1"/>
          <p:nvPr/>
        </p:nvSpPr>
        <p:spPr>
          <a:xfrm>
            <a:off x="210128" y="3886200"/>
            <a:ext cx="4209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Extraction Method: </a:t>
            </a:r>
            <a:r>
              <a:rPr lang="en-IN" sz="1400" b="1" dirty="0">
                <a:solidFill>
                  <a:srgbClr val="002060"/>
                </a:solidFill>
              </a:rPr>
              <a:t>Principal Component Analysis.  </a:t>
            </a:r>
          </a:p>
          <a:p>
            <a:r>
              <a:rPr lang="en-IN" sz="1400" dirty="0">
                <a:solidFill>
                  <a:srgbClr val="002060"/>
                </a:solidFill>
              </a:rPr>
              <a:t>Rotation Method: </a:t>
            </a:r>
            <a:r>
              <a:rPr lang="en-IN" sz="1400" b="1" dirty="0">
                <a:solidFill>
                  <a:srgbClr val="002060"/>
                </a:solidFill>
              </a:rPr>
              <a:t>Promax with Kaiser Normalization</a:t>
            </a:r>
            <a:r>
              <a:rPr lang="en-IN" sz="1400" dirty="0">
                <a:solidFill>
                  <a:srgbClr val="002060"/>
                </a:solidFill>
              </a:rPr>
              <a:t>.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6F16FA-A643-456E-961E-A976763D3189}"/>
              </a:ext>
            </a:extLst>
          </p:cNvPr>
          <p:cNvSpPr txBox="1"/>
          <p:nvPr/>
        </p:nvSpPr>
        <p:spPr>
          <a:xfrm>
            <a:off x="4648200" y="3124200"/>
            <a:ext cx="40386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</a:rPr>
              <a:t>  Factor Correlation Matrix</a:t>
            </a:r>
          </a:p>
          <a:p>
            <a:pPr marL="92075" defTabSz="869950">
              <a:tabLst>
                <a:tab pos="892175" algn="l"/>
                <a:tab pos="1703388" algn="l"/>
                <a:tab pos="2514600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Factor	1  	2	3	4</a:t>
            </a:r>
          </a:p>
          <a:p>
            <a:pPr marL="92075" defTabSz="785813"/>
            <a:r>
              <a:rPr lang="en-US" dirty="0">
                <a:solidFill>
                  <a:srgbClr val="002060"/>
                </a:solidFill>
              </a:rPr>
              <a:t>1	1.000	</a:t>
            </a:r>
            <a:r>
              <a:rPr lang="en-US" b="1" dirty="0">
                <a:solidFill>
                  <a:srgbClr val="C00000"/>
                </a:solidFill>
              </a:rPr>
              <a:t>.517</a:t>
            </a:r>
            <a:r>
              <a:rPr lang="en-US" dirty="0">
                <a:solidFill>
                  <a:srgbClr val="002060"/>
                </a:solidFill>
              </a:rPr>
              <a:t>	-.312	.221</a:t>
            </a:r>
          </a:p>
          <a:p>
            <a:pPr marL="92075" defTabSz="785813"/>
            <a:r>
              <a:rPr lang="en-US" dirty="0">
                <a:solidFill>
                  <a:srgbClr val="002060"/>
                </a:solidFill>
              </a:rPr>
              <a:t>2	.517	1.000	</a:t>
            </a:r>
            <a:r>
              <a:rPr lang="en-US" b="1" dirty="0">
                <a:solidFill>
                  <a:srgbClr val="00B050"/>
                </a:solidFill>
              </a:rPr>
              <a:t>-.047</a:t>
            </a:r>
            <a:r>
              <a:rPr lang="en-US" dirty="0">
                <a:solidFill>
                  <a:srgbClr val="00B050"/>
                </a:solidFill>
              </a:rPr>
              <a:t>	</a:t>
            </a:r>
            <a:r>
              <a:rPr lang="en-US" dirty="0">
                <a:solidFill>
                  <a:srgbClr val="002060"/>
                </a:solidFill>
              </a:rPr>
              <a:t>-.112</a:t>
            </a:r>
          </a:p>
          <a:p>
            <a:pPr marL="92075" defTabSz="785813"/>
            <a:r>
              <a:rPr lang="en-US" dirty="0">
                <a:solidFill>
                  <a:srgbClr val="002060"/>
                </a:solidFill>
              </a:rPr>
              <a:t>3	-.312	-.047	1.000	-.333</a:t>
            </a:r>
          </a:p>
          <a:p>
            <a:pPr marL="92075" defTabSz="785813"/>
            <a:r>
              <a:rPr lang="en-US" dirty="0">
                <a:solidFill>
                  <a:srgbClr val="002060"/>
                </a:solidFill>
              </a:rPr>
              <a:t>4	.221	-.112	-.333	1.000</a:t>
            </a:r>
          </a:p>
          <a:p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3DF11F-550E-4BC2-978C-5422E53A2F7B}"/>
              </a:ext>
            </a:extLst>
          </p:cNvPr>
          <p:cNvSpPr txBox="1"/>
          <p:nvPr/>
        </p:nvSpPr>
        <p:spPr>
          <a:xfrm>
            <a:off x="4629728" y="4800600"/>
            <a:ext cx="4209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Extraction Method: </a:t>
            </a:r>
            <a:r>
              <a:rPr lang="en-US" sz="1400" b="1" dirty="0"/>
              <a:t>Principal Axis Factoring.  </a:t>
            </a:r>
            <a:endParaRPr lang="en-IN" sz="1400" b="1" dirty="0"/>
          </a:p>
          <a:p>
            <a:r>
              <a:rPr lang="en-IN" sz="1400" dirty="0"/>
              <a:t>Rotation Method: </a:t>
            </a:r>
            <a:r>
              <a:rPr lang="en-IN" sz="1400" b="1" dirty="0"/>
              <a:t>Promax with Kaiser Normalization</a:t>
            </a:r>
            <a:r>
              <a:rPr lang="en-IN" sz="1400" dirty="0"/>
              <a:t>.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C7430E-A3B5-4C60-BAB0-7DE540A0AD21}"/>
              </a:ext>
            </a:extLst>
          </p:cNvPr>
          <p:cNvSpPr txBox="1"/>
          <p:nvPr/>
        </p:nvSpPr>
        <p:spPr>
          <a:xfrm>
            <a:off x="1676400" y="1524000"/>
            <a:ext cx="632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Component/Factor correlation matrix will resolve the issue of rotation</a:t>
            </a:r>
            <a:endParaRPr lang="en-IN" sz="16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F74B8D-3CFA-4070-A9A7-ABE22E67768C}"/>
              </a:ext>
            </a:extLst>
          </p:cNvPr>
          <p:cNvSpPr txBox="1"/>
          <p:nvPr/>
        </p:nvSpPr>
        <p:spPr>
          <a:xfrm>
            <a:off x="152400" y="4648200"/>
            <a:ext cx="42672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Observations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500" dirty="0">
                <a:solidFill>
                  <a:srgbClr val="002060"/>
                </a:solidFill>
              </a:rPr>
              <a:t>Some pairs are not correlated(2 &amp; 3, -.047)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1500" dirty="0">
                <a:solidFill>
                  <a:srgbClr val="002060"/>
                </a:solidFill>
              </a:rPr>
              <a:t>Other pairs are highly correlated (1&amp;2, .517)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1500" dirty="0">
                <a:solidFill>
                  <a:srgbClr val="002060"/>
                </a:solidFill>
              </a:rPr>
              <a:t>Presence of any correlation .3 or greater  supports oblique rotation(Promax)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A6DAD9-B8D6-46CA-9608-2688B187A8BE}"/>
              </a:ext>
            </a:extLst>
          </p:cNvPr>
          <p:cNvCxnSpPr>
            <a:cxnSpLocks/>
          </p:cNvCxnSpPr>
          <p:nvPr/>
        </p:nvCxnSpPr>
        <p:spPr>
          <a:xfrm>
            <a:off x="304800" y="2209800"/>
            <a:ext cx="3657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1ED0E1F-7A77-4103-AB5A-1F83EB52B698}"/>
              </a:ext>
            </a:extLst>
          </p:cNvPr>
          <p:cNvCxnSpPr>
            <a:cxnSpLocks/>
          </p:cNvCxnSpPr>
          <p:nvPr/>
        </p:nvCxnSpPr>
        <p:spPr>
          <a:xfrm>
            <a:off x="304800" y="2676236"/>
            <a:ext cx="3657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310EE21-31D6-47C0-B503-E71160DD3F98}"/>
              </a:ext>
            </a:extLst>
          </p:cNvPr>
          <p:cNvCxnSpPr>
            <a:cxnSpLocks/>
          </p:cNvCxnSpPr>
          <p:nvPr/>
        </p:nvCxnSpPr>
        <p:spPr>
          <a:xfrm>
            <a:off x="304800" y="3860804"/>
            <a:ext cx="3657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607EF3F-211F-4DF3-973C-D4C2A5B9F1F8}"/>
              </a:ext>
            </a:extLst>
          </p:cNvPr>
          <p:cNvCxnSpPr>
            <a:cxnSpLocks/>
          </p:cNvCxnSpPr>
          <p:nvPr/>
        </p:nvCxnSpPr>
        <p:spPr>
          <a:xfrm>
            <a:off x="4724400" y="3429000"/>
            <a:ext cx="3657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C81E70-8975-4234-92EF-AEC025533348}"/>
              </a:ext>
            </a:extLst>
          </p:cNvPr>
          <p:cNvCxnSpPr>
            <a:cxnSpLocks/>
          </p:cNvCxnSpPr>
          <p:nvPr/>
        </p:nvCxnSpPr>
        <p:spPr>
          <a:xfrm>
            <a:off x="4724400" y="3696856"/>
            <a:ext cx="3657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D329A3D-D849-4944-8AD4-863D6779A764}"/>
              </a:ext>
            </a:extLst>
          </p:cNvPr>
          <p:cNvCxnSpPr>
            <a:cxnSpLocks/>
          </p:cNvCxnSpPr>
          <p:nvPr/>
        </p:nvCxnSpPr>
        <p:spPr>
          <a:xfrm>
            <a:off x="4724400" y="4800600"/>
            <a:ext cx="3657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EB53A71-411F-43DC-9A3A-EE4A5C9235A9}"/>
              </a:ext>
            </a:extLst>
          </p:cNvPr>
          <p:cNvSpPr txBox="1"/>
          <p:nvPr/>
        </p:nvSpPr>
        <p:spPr>
          <a:xfrm>
            <a:off x="1470891" y="6120825"/>
            <a:ext cx="5844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Since factors are correlated we will investigate PCA and 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</a:rPr>
              <a:t>Principal axis Factoring using use Promax rotation </a:t>
            </a:r>
            <a:endParaRPr lang="en-IN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31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D121CD-7285-420C-96E0-C589C1A615FC}"/>
              </a:ext>
            </a:extLst>
          </p:cNvPr>
          <p:cNvSpPr txBox="1"/>
          <p:nvPr/>
        </p:nvSpPr>
        <p:spPr>
          <a:xfrm>
            <a:off x="76200" y="0"/>
            <a:ext cx="8915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solidFill>
                  <a:srgbClr val="002060"/>
                </a:solidFill>
              </a:rPr>
              <a:t>Structure matrix in PCA and FA</a:t>
            </a:r>
          </a:p>
          <a:p>
            <a:r>
              <a:rPr lang="en-IN" sz="2000" b="1" dirty="0">
                <a:solidFill>
                  <a:srgbClr val="C00000"/>
                </a:solidFill>
              </a:rPr>
              <a:t>- Four factor solution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01721D-00FC-4AE6-ADD8-4030B9DB3E65}"/>
              </a:ext>
            </a:extLst>
          </p:cNvPr>
          <p:cNvSpPr txBox="1"/>
          <p:nvPr/>
        </p:nvSpPr>
        <p:spPr>
          <a:xfrm>
            <a:off x="0" y="1240572"/>
            <a:ext cx="44196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>
              <a:solidFill>
                <a:srgbClr val="002060"/>
              </a:solidFill>
            </a:endParaRPr>
          </a:p>
          <a:p>
            <a:r>
              <a:rPr lang="en-IN" dirty="0">
                <a:solidFill>
                  <a:srgbClr val="002060"/>
                </a:solidFill>
              </a:rPr>
              <a:t>                                                       </a:t>
            </a:r>
            <a:r>
              <a:rPr lang="en-IN" sz="1600" dirty="0">
                <a:solidFill>
                  <a:srgbClr val="002060"/>
                </a:solidFill>
              </a:rPr>
              <a:t>Component</a:t>
            </a:r>
          </a:p>
          <a:p>
            <a:pPr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	    1	     2	    3	    4   </a:t>
            </a:r>
          </a:p>
          <a:p>
            <a:pPr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  neuroticism: neo	-.843	-.403	.264	-.327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negative affect: </a:t>
            </a:r>
            <a:r>
              <a:rPr lang="en-IN" sz="1400" dirty="0" err="1">
                <a:solidFill>
                  <a:srgbClr val="002060"/>
                </a:solidFill>
              </a:rPr>
              <a:t>mpq</a:t>
            </a:r>
            <a:r>
              <a:rPr lang="en-IN" sz="1400" dirty="0">
                <a:solidFill>
                  <a:srgbClr val="002060"/>
                </a:solidFill>
              </a:rPr>
              <a:t>	-.822	-.453	.153	-.159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self-regard: poi	.770	.249	-.256	.334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self-acceptance: poi	.687	.096	-.213	.151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aggression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.155	.776	.088	-.047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self-control: </a:t>
            </a:r>
            <a:r>
              <a:rPr lang="en-IN" sz="1400" dirty="0" err="1">
                <a:solidFill>
                  <a:srgbClr val="002060"/>
                </a:solidFill>
              </a:rPr>
              <a:t>cpi</a:t>
            </a:r>
            <a:r>
              <a:rPr lang="en-IN" sz="1400" dirty="0">
                <a:solidFill>
                  <a:srgbClr val="002060"/>
                </a:solidFill>
              </a:rPr>
              <a:t>	.480	.768	-.085	-.311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agreeableness: neo	.251	.747	-.182	.303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benign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.564	.736	-.019	-.153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depression control: </a:t>
            </a:r>
            <a:r>
              <a:rPr lang="en-IN" sz="1400" dirty="0" err="1">
                <a:solidFill>
                  <a:srgbClr val="002060"/>
                </a:solidFill>
              </a:rPr>
              <a:t>cecs</a:t>
            </a:r>
            <a:r>
              <a:rPr lang="en-IN" sz="1400" dirty="0">
                <a:solidFill>
                  <a:srgbClr val="002060"/>
                </a:solidFill>
              </a:rPr>
              <a:t>	-.276	-.040	.886	-.184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emotional inhibition: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-.236	.063	.816	-.378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anxiety control: </a:t>
            </a:r>
            <a:r>
              <a:rPr lang="en-IN" sz="1400" dirty="0" err="1">
                <a:solidFill>
                  <a:srgbClr val="002060"/>
                </a:solidFill>
              </a:rPr>
              <a:t>cecs</a:t>
            </a:r>
            <a:r>
              <a:rPr lang="en-IN" sz="1400" dirty="0">
                <a:solidFill>
                  <a:srgbClr val="002060"/>
                </a:solidFill>
              </a:rPr>
              <a:t>	-.132	-.110	.809	-.207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extraversion: neo	.217	-.040	-.333	.895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positive affect: </a:t>
            </a:r>
            <a:r>
              <a:rPr lang="en-IN" sz="1400" dirty="0" err="1">
                <a:solidFill>
                  <a:srgbClr val="002060"/>
                </a:solidFill>
              </a:rPr>
              <a:t>mpq</a:t>
            </a:r>
            <a:r>
              <a:rPr lang="en-IN" sz="1400" dirty="0">
                <a:solidFill>
                  <a:srgbClr val="002060"/>
                </a:solidFill>
              </a:rPr>
              <a:t>	.451	.169	-.201	.748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endParaRPr lang="en-IN" sz="1400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86AF8B-5C37-44B0-9E8C-6F2A58423AF9}"/>
              </a:ext>
            </a:extLst>
          </p:cNvPr>
          <p:cNvSpPr txBox="1"/>
          <p:nvPr/>
        </p:nvSpPr>
        <p:spPr>
          <a:xfrm>
            <a:off x="0" y="4886036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Extraction Method</a:t>
            </a:r>
            <a:r>
              <a:rPr lang="en-IN" sz="1400" dirty="0"/>
              <a:t>: </a:t>
            </a:r>
            <a:r>
              <a:rPr lang="en-IN" sz="1400" b="1" dirty="0">
                <a:solidFill>
                  <a:srgbClr val="C00000"/>
                </a:solidFill>
              </a:rPr>
              <a:t>Principal Component Analysis. 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Rotation Method: </a:t>
            </a:r>
            <a:r>
              <a:rPr lang="en-IN" sz="1400" b="1" dirty="0">
                <a:solidFill>
                  <a:srgbClr val="002060"/>
                </a:solidFill>
              </a:rPr>
              <a:t>Promax with Kaiser Normalization.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65CA12-15B9-469C-96AB-F91D0A629946}"/>
              </a:ext>
            </a:extLst>
          </p:cNvPr>
          <p:cNvSpPr txBox="1"/>
          <p:nvPr/>
        </p:nvSpPr>
        <p:spPr>
          <a:xfrm>
            <a:off x="4648200" y="1939528"/>
            <a:ext cx="4419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02060"/>
                </a:solidFill>
              </a:rPr>
              <a:t>			</a:t>
            </a:r>
            <a:r>
              <a:rPr lang="en-IN" sz="1600" dirty="0">
                <a:solidFill>
                  <a:srgbClr val="002060"/>
                </a:solidFill>
              </a:rPr>
              <a:t>Factor</a:t>
            </a:r>
          </a:p>
          <a:p>
            <a:pPr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	    1	     2	    3	    4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neuroticism: neo	-.854	-.426	.287	-.293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negative affect: </a:t>
            </a:r>
            <a:r>
              <a:rPr lang="en-IN" sz="1400" dirty="0" err="1">
                <a:solidFill>
                  <a:srgbClr val="002060"/>
                </a:solidFill>
              </a:rPr>
              <a:t>mpq</a:t>
            </a:r>
            <a:r>
              <a:rPr lang="en-IN" sz="1400" dirty="0">
                <a:solidFill>
                  <a:srgbClr val="002060"/>
                </a:solidFill>
              </a:rPr>
              <a:t>	-.787	-.471	.178	-.139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self-regard: poi	.699	.288	-.282	.295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self-acceptance: poi	.534	.173	-.230	.174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self-control: </a:t>
            </a:r>
            <a:r>
              <a:rPr lang="en-IN" sz="1400" dirty="0" err="1">
                <a:solidFill>
                  <a:srgbClr val="002060"/>
                </a:solidFill>
              </a:rPr>
              <a:t>cpi</a:t>
            </a:r>
            <a:r>
              <a:rPr lang="en-IN" sz="1400" dirty="0">
                <a:solidFill>
                  <a:srgbClr val="002060"/>
                </a:solidFill>
              </a:rPr>
              <a:t>	.469	.739	-.074	-.292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benign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</a:t>
            </a:r>
            <a:r>
              <a:rPr lang="en-IN" sz="1400" dirty="0">
                <a:solidFill>
                  <a:srgbClr val="C00000"/>
                </a:solidFill>
              </a:rPr>
              <a:t>.540	.691</a:t>
            </a:r>
            <a:r>
              <a:rPr lang="en-IN" sz="1400" dirty="0">
                <a:solidFill>
                  <a:srgbClr val="002060"/>
                </a:solidFill>
              </a:rPr>
              <a:t>	-.033	-.148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agreeableness: neo	.327	.650	-.170	.209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aggression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.205	.648	.073	-.090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depression control: </a:t>
            </a:r>
            <a:r>
              <a:rPr lang="en-IN" sz="1400" dirty="0" err="1">
                <a:solidFill>
                  <a:srgbClr val="002060"/>
                </a:solidFill>
              </a:rPr>
              <a:t>cecs</a:t>
            </a:r>
            <a:r>
              <a:rPr lang="en-IN" sz="1400" dirty="0">
                <a:solidFill>
                  <a:srgbClr val="002060"/>
                </a:solidFill>
              </a:rPr>
              <a:t>	-.290	-.050	.900	-.205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emotional inhibition: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-.253	.042	.727	-.376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anxiety control: </a:t>
            </a:r>
            <a:r>
              <a:rPr lang="en-IN" sz="1400" dirty="0" err="1">
                <a:solidFill>
                  <a:srgbClr val="002060"/>
                </a:solidFill>
              </a:rPr>
              <a:t>cecs</a:t>
            </a:r>
            <a:r>
              <a:rPr lang="en-IN" sz="1400" dirty="0">
                <a:solidFill>
                  <a:srgbClr val="002060"/>
                </a:solidFill>
              </a:rPr>
              <a:t>	-.176	-.089	.640	-.232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extraversion: neo	.279	-.045	-.343	.881</a:t>
            </a:r>
          </a:p>
          <a:p>
            <a:pPr marL="90488"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positive affect: </a:t>
            </a:r>
            <a:r>
              <a:rPr lang="en-IN" sz="1400" dirty="0" err="1">
                <a:solidFill>
                  <a:srgbClr val="002060"/>
                </a:solidFill>
              </a:rPr>
              <a:t>mpq</a:t>
            </a:r>
            <a:r>
              <a:rPr lang="en-IN" sz="1400" dirty="0">
                <a:solidFill>
                  <a:srgbClr val="002060"/>
                </a:solidFill>
              </a:rPr>
              <a:t>	.470	.169	-.245	.553</a:t>
            </a:r>
          </a:p>
          <a:p>
            <a:pPr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endParaRPr lang="en-IN" sz="1400" dirty="0">
              <a:solidFill>
                <a:srgbClr val="00206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7D6341-36D2-4345-830B-8AA30C7E9ED5}"/>
              </a:ext>
            </a:extLst>
          </p:cNvPr>
          <p:cNvSpPr txBox="1"/>
          <p:nvPr/>
        </p:nvSpPr>
        <p:spPr>
          <a:xfrm>
            <a:off x="4648200" y="525780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Extraction Method</a:t>
            </a:r>
            <a:r>
              <a:rPr lang="en-IN" sz="1400" dirty="0"/>
              <a:t>: </a:t>
            </a:r>
            <a:r>
              <a:rPr lang="en-IN" sz="1400" b="1" dirty="0">
                <a:solidFill>
                  <a:srgbClr val="C00000"/>
                </a:solidFill>
              </a:rPr>
              <a:t>Principal Axis Factoring.  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Rotation Method: </a:t>
            </a:r>
            <a:r>
              <a:rPr lang="en-IN" sz="1400" b="1" dirty="0">
                <a:solidFill>
                  <a:srgbClr val="002060"/>
                </a:solidFill>
              </a:rPr>
              <a:t>Promax with Kaiser Normalization</a:t>
            </a:r>
            <a:r>
              <a:rPr lang="en-IN" sz="1400" b="1" dirty="0"/>
              <a:t>.</a:t>
            </a:r>
            <a:endParaRPr lang="en-IN" b="1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6826D3A-ECD4-4C21-9924-07F1B0427B23}"/>
              </a:ext>
            </a:extLst>
          </p:cNvPr>
          <p:cNvCxnSpPr>
            <a:cxnSpLocks/>
          </p:cNvCxnSpPr>
          <p:nvPr/>
        </p:nvCxnSpPr>
        <p:spPr>
          <a:xfrm>
            <a:off x="1447800" y="1447800"/>
            <a:ext cx="533400" cy="1371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3F26159-F954-4E91-9A01-BB85EF567FDA}"/>
              </a:ext>
            </a:extLst>
          </p:cNvPr>
          <p:cNvSpPr txBox="1"/>
          <p:nvPr/>
        </p:nvSpPr>
        <p:spPr>
          <a:xfrm>
            <a:off x="304800" y="100078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Correlation between variable and component</a:t>
            </a:r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4054C75B-6439-40EC-8EBD-49EB958330CB}"/>
              </a:ext>
            </a:extLst>
          </p:cNvPr>
          <p:cNvSpPr/>
          <p:nvPr/>
        </p:nvSpPr>
        <p:spPr>
          <a:xfrm>
            <a:off x="1981200" y="2133600"/>
            <a:ext cx="45719" cy="26670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1E1D3E-2F01-4EF4-A5E5-334D85CF785B}"/>
              </a:ext>
            </a:extLst>
          </p:cNvPr>
          <p:cNvSpPr txBox="1"/>
          <p:nvPr/>
        </p:nvSpPr>
        <p:spPr>
          <a:xfrm>
            <a:off x="5486400" y="762000"/>
            <a:ext cx="32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Sample size       Significance loading</a:t>
            </a:r>
          </a:p>
          <a:p>
            <a:pPr marL="268288"/>
            <a:r>
              <a:rPr lang="en-US" sz="1600" dirty="0">
                <a:solidFill>
                  <a:srgbClr val="002060"/>
                </a:solidFill>
              </a:rPr>
              <a:t>200		.4</a:t>
            </a:r>
          </a:p>
          <a:p>
            <a:pPr marL="268288"/>
            <a:r>
              <a:rPr lang="en-US" sz="1600" dirty="0">
                <a:solidFill>
                  <a:srgbClr val="002060"/>
                </a:solidFill>
              </a:rPr>
              <a:t>100		.55</a:t>
            </a:r>
          </a:p>
          <a:p>
            <a:pPr marL="268288"/>
            <a:r>
              <a:rPr lang="en-US" sz="1600" dirty="0">
                <a:solidFill>
                  <a:srgbClr val="002060"/>
                </a:solidFill>
              </a:rPr>
              <a:t>50		.75</a:t>
            </a:r>
            <a:endParaRPr lang="en-IN" sz="1600" dirty="0">
              <a:solidFill>
                <a:srgbClr val="002060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AC8B461-455D-4D26-BEE1-823014523C97}"/>
              </a:ext>
            </a:extLst>
          </p:cNvPr>
          <p:cNvCxnSpPr/>
          <p:nvPr/>
        </p:nvCxnSpPr>
        <p:spPr>
          <a:xfrm>
            <a:off x="152400" y="1581728"/>
            <a:ext cx="411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15CEF8E-F407-4900-8660-66E974BF6059}"/>
              </a:ext>
            </a:extLst>
          </p:cNvPr>
          <p:cNvCxnSpPr/>
          <p:nvPr/>
        </p:nvCxnSpPr>
        <p:spPr>
          <a:xfrm>
            <a:off x="152400" y="2038928"/>
            <a:ext cx="411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C62F432-BFFE-47F9-A8C4-0723B8142F9E}"/>
              </a:ext>
            </a:extLst>
          </p:cNvPr>
          <p:cNvCxnSpPr/>
          <p:nvPr/>
        </p:nvCxnSpPr>
        <p:spPr>
          <a:xfrm>
            <a:off x="182420" y="4876800"/>
            <a:ext cx="411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B09C729-A49F-4704-8ADF-4644B306DF08}"/>
              </a:ext>
            </a:extLst>
          </p:cNvPr>
          <p:cNvCxnSpPr/>
          <p:nvPr/>
        </p:nvCxnSpPr>
        <p:spPr>
          <a:xfrm>
            <a:off x="4770580" y="2011220"/>
            <a:ext cx="411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E445FC-9ECA-43C8-B54E-87AF6F88EFD6}"/>
              </a:ext>
            </a:extLst>
          </p:cNvPr>
          <p:cNvCxnSpPr/>
          <p:nvPr/>
        </p:nvCxnSpPr>
        <p:spPr>
          <a:xfrm>
            <a:off x="4770580" y="2470732"/>
            <a:ext cx="411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AF656E-2420-4EFF-91EC-BC669B7A3AC3}"/>
              </a:ext>
            </a:extLst>
          </p:cNvPr>
          <p:cNvCxnSpPr/>
          <p:nvPr/>
        </p:nvCxnSpPr>
        <p:spPr>
          <a:xfrm>
            <a:off x="4800600" y="5267036"/>
            <a:ext cx="411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Left Brace 31">
            <a:extLst>
              <a:ext uri="{FF2B5EF4-FFF2-40B4-BE49-F238E27FC236}">
                <a16:creationId xmlns:a16="http://schemas.microsoft.com/office/drawing/2014/main" id="{8E6F2BEE-05EA-48F4-AA2B-4C5C490C56AE}"/>
              </a:ext>
            </a:extLst>
          </p:cNvPr>
          <p:cNvSpPr/>
          <p:nvPr/>
        </p:nvSpPr>
        <p:spPr>
          <a:xfrm>
            <a:off x="6781800" y="2590800"/>
            <a:ext cx="45719" cy="68580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Left Brace 32">
            <a:extLst>
              <a:ext uri="{FF2B5EF4-FFF2-40B4-BE49-F238E27FC236}">
                <a16:creationId xmlns:a16="http://schemas.microsoft.com/office/drawing/2014/main" id="{76F8153B-9A6D-4321-9C0B-F52995158E95}"/>
              </a:ext>
            </a:extLst>
          </p:cNvPr>
          <p:cNvSpPr/>
          <p:nvPr/>
        </p:nvSpPr>
        <p:spPr>
          <a:xfrm>
            <a:off x="7324897" y="3438236"/>
            <a:ext cx="66503" cy="676564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Left Brace 33">
            <a:extLst>
              <a:ext uri="{FF2B5EF4-FFF2-40B4-BE49-F238E27FC236}">
                <a16:creationId xmlns:a16="http://schemas.microsoft.com/office/drawing/2014/main" id="{7C39E75B-5E24-440B-BC07-2DB4EB33A18C}"/>
              </a:ext>
            </a:extLst>
          </p:cNvPr>
          <p:cNvSpPr/>
          <p:nvPr/>
        </p:nvSpPr>
        <p:spPr>
          <a:xfrm>
            <a:off x="7858297" y="4304144"/>
            <a:ext cx="66503" cy="447964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Left Brace 34">
            <a:extLst>
              <a:ext uri="{FF2B5EF4-FFF2-40B4-BE49-F238E27FC236}">
                <a16:creationId xmlns:a16="http://schemas.microsoft.com/office/drawing/2014/main" id="{718CE733-B540-47DB-BFA2-A57133AAFDD2}"/>
              </a:ext>
            </a:extLst>
          </p:cNvPr>
          <p:cNvSpPr/>
          <p:nvPr/>
        </p:nvSpPr>
        <p:spPr>
          <a:xfrm>
            <a:off x="8451737" y="4876800"/>
            <a:ext cx="45719" cy="30480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p:sp>
        <p:nvSpPr>
          <p:cNvPr id="37" name="Left Brace 36">
            <a:extLst>
              <a:ext uri="{FF2B5EF4-FFF2-40B4-BE49-F238E27FC236}">
                <a16:creationId xmlns:a16="http://schemas.microsoft.com/office/drawing/2014/main" id="{E24DAC42-0728-4B96-9D3D-6830A5CB9C46}"/>
              </a:ext>
            </a:extLst>
          </p:cNvPr>
          <p:cNvSpPr/>
          <p:nvPr/>
        </p:nvSpPr>
        <p:spPr>
          <a:xfrm>
            <a:off x="2133600" y="2133600"/>
            <a:ext cx="45719" cy="68580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p:sp>
        <p:nvSpPr>
          <p:cNvPr id="38" name="Left Brace 37">
            <a:extLst>
              <a:ext uri="{FF2B5EF4-FFF2-40B4-BE49-F238E27FC236}">
                <a16:creationId xmlns:a16="http://schemas.microsoft.com/office/drawing/2014/main" id="{33728B7D-3BCB-4B82-AC2A-3BCBD66756AB}"/>
              </a:ext>
            </a:extLst>
          </p:cNvPr>
          <p:cNvSpPr/>
          <p:nvPr/>
        </p:nvSpPr>
        <p:spPr>
          <a:xfrm>
            <a:off x="2676697" y="2981036"/>
            <a:ext cx="66503" cy="676564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p:sp>
        <p:nvSpPr>
          <p:cNvPr id="39" name="Left Brace 38">
            <a:extLst>
              <a:ext uri="{FF2B5EF4-FFF2-40B4-BE49-F238E27FC236}">
                <a16:creationId xmlns:a16="http://schemas.microsoft.com/office/drawing/2014/main" id="{16D759F5-E76E-44A4-A8C6-9EEA393CF199}"/>
              </a:ext>
            </a:extLst>
          </p:cNvPr>
          <p:cNvSpPr/>
          <p:nvPr/>
        </p:nvSpPr>
        <p:spPr>
          <a:xfrm>
            <a:off x="3210097" y="3846944"/>
            <a:ext cx="66503" cy="447964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p:sp>
        <p:nvSpPr>
          <p:cNvPr id="40" name="Left Brace 39">
            <a:extLst>
              <a:ext uri="{FF2B5EF4-FFF2-40B4-BE49-F238E27FC236}">
                <a16:creationId xmlns:a16="http://schemas.microsoft.com/office/drawing/2014/main" id="{1582C974-6D81-48BF-875E-6583F9745A43}"/>
              </a:ext>
            </a:extLst>
          </p:cNvPr>
          <p:cNvSpPr/>
          <p:nvPr/>
        </p:nvSpPr>
        <p:spPr>
          <a:xfrm>
            <a:off x="3794301" y="4477328"/>
            <a:ext cx="45719" cy="30480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BD7ACFA-ADDF-4F6E-BFE6-6F1DB3B3166A}"/>
              </a:ext>
            </a:extLst>
          </p:cNvPr>
          <p:cNvSpPr txBox="1"/>
          <p:nvPr/>
        </p:nvSpPr>
        <p:spPr>
          <a:xfrm>
            <a:off x="152400" y="5600581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Observations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2060"/>
                </a:solidFill>
              </a:rPr>
              <a:t>Since factors are correlated we will investigate FA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err="1">
                <a:solidFill>
                  <a:srgbClr val="002060"/>
                </a:solidFill>
              </a:rPr>
              <a:t>Ecq</a:t>
            </a:r>
            <a:r>
              <a:rPr lang="en-US" sz="1400" dirty="0">
                <a:solidFill>
                  <a:srgbClr val="002060"/>
                </a:solidFill>
              </a:rPr>
              <a:t> is cross loaded on both factors 1 and 2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2060"/>
                </a:solidFill>
              </a:rPr>
              <a:t>Factor loading; .7 –strong,  .5&amp;.6 – Moderate, .3&amp;.4 very modest indicator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100FDF3-861C-4AC9-B5D2-32510511CB9E}"/>
              </a:ext>
            </a:extLst>
          </p:cNvPr>
          <p:cNvSpPr txBox="1"/>
          <p:nvPr/>
        </p:nvSpPr>
        <p:spPr>
          <a:xfrm>
            <a:off x="7391400" y="647700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hlinkClick r:id="rId3" action="ppaction://hlinksldjump"/>
              </a:rPr>
              <a:t>Check eigen values</a:t>
            </a:r>
            <a:endParaRPr lang="en-IN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9596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73EA9-7451-4918-8BBA-E35698060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Factors in Four factor solution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423F57-29B7-4A91-9841-4EC1216B94F0}"/>
              </a:ext>
            </a:extLst>
          </p:cNvPr>
          <p:cNvSpPr txBox="1"/>
          <p:nvPr/>
        </p:nvSpPr>
        <p:spPr>
          <a:xfrm>
            <a:off x="838200" y="1524000"/>
            <a:ext cx="4267200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Factor 1: </a:t>
            </a:r>
            <a:r>
              <a:rPr lang="en-US" sz="1400" b="1" dirty="0">
                <a:solidFill>
                  <a:srgbClr val="002060"/>
                </a:solidFill>
              </a:rPr>
              <a:t>Mental Health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US" sz="1400" i="1" dirty="0">
                <a:solidFill>
                  <a:srgbClr val="002060"/>
                </a:solidFill>
              </a:rPr>
              <a:t>Variable	loading		Remark</a:t>
            </a:r>
          </a:p>
          <a:p>
            <a:pPr>
              <a:spcBef>
                <a:spcPts val="600"/>
              </a:spcBef>
              <a:tabLst>
                <a:tab pos="1700213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neuroticism: neo	-.854		-</a:t>
            </a:r>
            <a:r>
              <a:rPr lang="en-IN" sz="1400" dirty="0" err="1">
                <a:solidFill>
                  <a:srgbClr val="002060"/>
                </a:solidFill>
              </a:rPr>
              <a:t>vely</a:t>
            </a:r>
            <a:r>
              <a:rPr lang="en-IN" sz="1400" dirty="0">
                <a:solidFill>
                  <a:srgbClr val="002060"/>
                </a:solidFill>
              </a:rPr>
              <a:t> correlated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negative affect: </a:t>
            </a:r>
            <a:r>
              <a:rPr lang="en-IN" sz="1400" dirty="0" err="1">
                <a:solidFill>
                  <a:srgbClr val="002060"/>
                </a:solidFill>
              </a:rPr>
              <a:t>mpq</a:t>
            </a:r>
            <a:r>
              <a:rPr lang="en-IN" sz="1400" dirty="0">
                <a:solidFill>
                  <a:srgbClr val="002060"/>
                </a:solidFill>
              </a:rPr>
              <a:t>	-.787		 -</a:t>
            </a:r>
            <a:r>
              <a:rPr lang="en-IN" sz="1400" dirty="0" err="1">
                <a:solidFill>
                  <a:srgbClr val="002060"/>
                </a:solidFill>
              </a:rPr>
              <a:t>vely</a:t>
            </a:r>
            <a:r>
              <a:rPr lang="en-IN" sz="1400" dirty="0">
                <a:solidFill>
                  <a:srgbClr val="002060"/>
                </a:solidFill>
              </a:rPr>
              <a:t> correlated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self-regard: poi	.699		 +</a:t>
            </a:r>
            <a:r>
              <a:rPr lang="en-IN" sz="1400" dirty="0" err="1">
                <a:solidFill>
                  <a:srgbClr val="002060"/>
                </a:solidFill>
              </a:rPr>
              <a:t>vely</a:t>
            </a:r>
            <a:r>
              <a:rPr lang="en-IN" sz="1400" dirty="0">
                <a:solidFill>
                  <a:srgbClr val="002060"/>
                </a:solidFill>
              </a:rPr>
              <a:t> correlated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self-acceptance: poi	.534		 +</a:t>
            </a:r>
            <a:r>
              <a:rPr lang="en-IN" sz="1400" dirty="0" err="1">
                <a:solidFill>
                  <a:srgbClr val="002060"/>
                </a:solidFill>
              </a:rPr>
              <a:t>vely</a:t>
            </a:r>
            <a:r>
              <a:rPr lang="en-IN" sz="1400" dirty="0">
                <a:solidFill>
                  <a:srgbClr val="002060"/>
                </a:solidFill>
              </a:rPr>
              <a:t> correlated</a:t>
            </a:r>
            <a:endParaRPr lang="en-IN" dirty="0">
              <a:solidFill>
                <a:srgbClr val="00206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C992F3-C35A-44F6-8B64-FB042B495419}"/>
              </a:ext>
            </a:extLst>
          </p:cNvPr>
          <p:cNvCxnSpPr/>
          <p:nvPr/>
        </p:nvCxnSpPr>
        <p:spPr>
          <a:xfrm>
            <a:off x="914400" y="1780308"/>
            <a:ext cx="403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BEA00D-04BB-4F62-BD1F-C844CF02E36F}"/>
              </a:ext>
            </a:extLst>
          </p:cNvPr>
          <p:cNvCxnSpPr/>
          <p:nvPr/>
        </p:nvCxnSpPr>
        <p:spPr>
          <a:xfrm>
            <a:off x="914400" y="2018144"/>
            <a:ext cx="403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12CA69C-2BD7-4AC9-B030-E354516ED944}"/>
              </a:ext>
            </a:extLst>
          </p:cNvPr>
          <p:cNvCxnSpPr/>
          <p:nvPr/>
        </p:nvCxnSpPr>
        <p:spPr>
          <a:xfrm>
            <a:off x="907872" y="2971800"/>
            <a:ext cx="403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32CA935-F85A-4C4C-8AE7-48AF37B5151B}"/>
              </a:ext>
            </a:extLst>
          </p:cNvPr>
          <p:cNvSpPr txBox="1"/>
          <p:nvPr/>
        </p:nvSpPr>
        <p:spPr>
          <a:xfrm>
            <a:off x="5257800" y="1524000"/>
            <a:ext cx="2971800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Factor 2: </a:t>
            </a:r>
            <a:r>
              <a:rPr lang="en-US" sz="1400" b="1" dirty="0">
                <a:solidFill>
                  <a:srgbClr val="002060"/>
                </a:solidFill>
              </a:rPr>
              <a:t>Emotional Control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US" sz="1400" i="1" dirty="0">
                <a:solidFill>
                  <a:srgbClr val="002060"/>
                </a:solidFill>
              </a:rPr>
              <a:t>Variable	  loading		</a:t>
            </a:r>
          </a:p>
          <a:p>
            <a:pPr>
              <a:spcBef>
                <a:spcPts val="600"/>
              </a:spcBef>
              <a:tabLst>
                <a:tab pos="1881188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self-control: </a:t>
            </a:r>
            <a:r>
              <a:rPr lang="en-IN" sz="1400" dirty="0" err="1">
                <a:solidFill>
                  <a:srgbClr val="002060"/>
                </a:solidFill>
              </a:rPr>
              <a:t>cpi</a:t>
            </a:r>
            <a:r>
              <a:rPr lang="en-IN" sz="1400" dirty="0">
                <a:solidFill>
                  <a:srgbClr val="002060"/>
                </a:solidFill>
              </a:rPr>
              <a:t>	.739</a:t>
            </a:r>
          </a:p>
          <a:p>
            <a:pPr>
              <a:tabLst>
                <a:tab pos="1881188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benign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.691	</a:t>
            </a:r>
          </a:p>
          <a:p>
            <a:pPr>
              <a:tabLst>
                <a:tab pos="1881188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agreeableness: neo	.650	</a:t>
            </a:r>
          </a:p>
          <a:p>
            <a:pPr>
              <a:tabLst>
                <a:tab pos="1881188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aggression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.648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C26A99-0641-48A3-96B3-9B7E05DCF525}"/>
              </a:ext>
            </a:extLst>
          </p:cNvPr>
          <p:cNvCxnSpPr>
            <a:cxnSpLocks/>
          </p:cNvCxnSpPr>
          <p:nvPr/>
        </p:nvCxnSpPr>
        <p:spPr>
          <a:xfrm>
            <a:off x="5318763" y="1780308"/>
            <a:ext cx="2362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F86E1A1-F6B8-47DD-82C0-6D10CDF04700}"/>
              </a:ext>
            </a:extLst>
          </p:cNvPr>
          <p:cNvCxnSpPr>
            <a:cxnSpLocks/>
          </p:cNvCxnSpPr>
          <p:nvPr/>
        </p:nvCxnSpPr>
        <p:spPr>
          <a:xfrm>
            <a:off x="5318763" y="2040255"/>
            <a:ext cx="2362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8517D4F-FCDC-449A-B7E1-E03E7CE014B7}"/>
              </a:ext>
            </a:extLst>
          </p:cNvPr>
          <p:cNvCxnSpPr>
            <a:cxnSpLocks/>
          </p:cNvCxnSpPr>
          <p:nvPr/>
        </p:nvCxnSpPr>
        <p:spPr>
          <a:xfrm>
            <a:off x="5318763" y="2971800"/>
            <a:ext cx="2362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BDA3EEB-3BBC-40FC-B95D-4939AE45B146}"/>
              </a:ext>
            </a:extLst>
          </p:cNvPr>
          <p:cNvSpPr txBox="1"/>
          <p:nvPr/>
        </p:nvSpPr>
        <p:spPr>
          <a:xfrm>
            <a:off x="838200" y="3124200"/>
            <a:ext cx="2971800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Factor 3: </a:t>
            </a:r>
            <a:r>
              <a:rPr lang="en-US" sz="1400" b="1" dirty="0">
                <a:solidFill>
                  <a:srgbClr val="002060"/>
                </a:solidFill>
              </a:rPr>
              <a:t>Inhibition of Depression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US" sz="1400" i="1" dirty="0">
                <a:solidFill>
                  <a:srgbClr val="002060"/>
                </a:solidFill>
              </a:rPr>
              <a:t>Variable	        loading		</a:t>
            </a:r>
          </a:p>
          <a:p>
            <a:pPr>
              <a:spcBef>
                <a:spcPts val="600"/>
              </a:spcBef>
              <a:tabLst>
                <a:tab pos="1976438" algn="l"/>
                <a:tab pos="2687638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depression control: </a:t>
            </a:r>
            <a:r>
              <a:rPr lang="en-US" sz="1400" dirty="0" err="1">
                <a:solidFill>
                  <a:srgbClr val="002060"/>
                </a:solidFill>
              </a:rPr>
              <a:t>cecs</a:t>
            </a:r>
            <a:r>
              <a:rPr lang="en-US" sz="1400" dirty="0">
                <a:solidFill>
                  <a:srgbClr val="002060"/>
                </a:solidFill>
              </a:rPr>
              <a:t>	0.9</a:t>
            </a:r>
          </a:p>
          <a:p>
            <a:pPr>
              <a:tabLst>
                <a:tab pos="1976438" algn="l"/>
                <a:tab pos="2687638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emotional inhibition: </a:t>
            </a:r>
            <a:r>
              <a:rPr lang="en-US" sz="1400" dirty="0" err="1">
                <a:solidFill>
                  <a:srgbClr val="002060"/>
                </a:solidFill>
              </a:rPr>
              <a:t>ecq</a:t>
            </a:r>
            <a:r>
              <a:rPr lang="en-US" sz="1400" dirty="0">
                <a:solidFill>
                  <a:srgbClr val="002060"/>
                </a:solidFill>
              </a:rPr>
              <a:t>	0.727</a:t>
            </a:r>
          </a:p>
          <a:p>
            <a:pPr>
              <a:tabLst>
                <a:tab pos="1976438" algn="l"/>
                <a:tab pos="2687638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anxiety control: </a:t>
            </a:r>
            <a:r>
              <a:rPr lang="en-US" sz="1400" dirty="0" err="1">
                <a:solidFill>
                  <a:srgbClr val="002060"/>
                </a:solidFill>
              </a:rPr>
              <a:t>cecs</a:t>
            </a:r>
            <a:r>
              <a:rPr lang="en-US" sz="1400" dirty="0">
                <a:solidFill>
                  <a:srgbClr val="002060"/>
                </a:solidFill>
              </a:rPr>
              <a:t>	0.64</a:t>
            </a:r>
          </a:p>
          <a:p>
            <a:pPr>
              <a:tabLst>
                <a:tab pos="1881188" algn="l"/>
                <a:tab pos="2687638" algn="l"/>
              </a:tabLst>
            </a:pPr>
            <a:endParaRPr lang="en-IN" sz="1400" dirty="0">
              <a:solidFill>
                <a:srgbClr val="002060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55B2050-0A4C-49B1-ACDD-1AEB66586C78}"/>
              </a:ext>
            </a:extLst>
          </p:cNvPr>
          <p:cNvCxnSpPr>
            <a:cxnSpLocks/>
          </p:cNvCxnSpPr>
          <p:nvPr/>
        </p:nvCxnSpPr>
        <p:spPr>
          <a:xfrm>
            <a:off x="899163" y="3380508"/>
            <a:ext cx="26060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3B8D698-1057-48C5-875C-FADBD6B17269}"/>
              </a:ext>
            </a:extLst>
          </p:cNvPr>
          <p:cNvCxnSpPr>
            <a:cxnSpLocks/>
          </p:cNvCxnSpPr>
          <p:nvPr/>
        </p:nvCxnSpPr>
        <p:spPr>
          <a:xfrm>
            <a:off x="914400" y="3671739"/>
            <a:ext cx="26060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A87CE9A-040A-447E-801A-B94EFBB42247}"/>
              </a:ext>
            </a:extLst>
          </p:cNvPr>
          <p:cNvCxnSpPr>
            <a:cxnSpLocks/>
          </p:cNvCxnSpPr>
          <p:nvPr/>
        </p:nvCxnSpPr>
        <p:spPr>
          <a:xfrm>
            <a:off x="914400" y="4357539"/>
            <a:ext cx="26060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63598FB-1EC5-4961-88B8-1082EDB91973}"/>
              </a:ext>
            </a:extLst>
          </p:cNvPr>
          <p:cNvSpPr txBox="1"/>
          <p:nvPr/>
        </p:nvSpPr>
        <p:spPr>
          <a:xfrm>
            <a:off x="5257800" y="3138339"/>
            <a:ext cx="2971800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Factor 4: </a:t>
            </a:r>
            <a:r>
              <a:rPr lang="en-US" sz="1400" b="1" dirty="0">
                <a:solidFill>
                  <a:srgbClr val="002060"/>
                </a:solidFill>
              </a:rPr>
              <a:t>Positive outgoingness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US" sz="1400" i="1" dirty="0">
                <a:solidFill>
                  <a:srgbClr val="002060"/>
                </a:solidFill>
              </a:rPr>
              <a:t>Variable	  loading		</a:t>
            </a:r>
          </a:p>
          <a:p>
            <a:pPr>
              <a:spcBef>
                <a:spcPts val="600"/>
              </a:spcBef>
              <a:tabLst>
                <a:tab pos="1881188" algn="l"/>
                <a:tab pos="2687638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extraversion: neo	0.881</a:t>
            </a:r>
          </a:p>
          <a:p>
            <a:pPr>
              <a:tabLst>
                <a:tab pos="1881188" algn="l"/>
                <a:tab pos="2687638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positive affect: </a:t>
            </a:r>
            <a:r>
              <a:rPr lang="en-US" sz="1400" dirty="0" err="1">
                <a:solidFill>
                  <a:srgbClr val="002060"/>
                </a:solidFill>
              </a:rPr>
              <a:t>mpq</a:t>
            </a:r>
            <a:r>
              <a:rPr lang="en-US" sz="1400" dirty="0">
                <a:solidFill>
                  <a:srgbClr val="002060"/>
                </a:solidFill>
              </a:rPr>
              <a:t>	0.553</a:t>
            </a:r>
          </a:p>
          <a:p>
            <a:pPr>
              <a:tabLst>
                <a:tab pos="1881188" algn="l"/>
                <a:tab pos="2687638" algn="l"/>
              </a:tabLst>
            </a:pPr>
            <a:endParaRPr lang="en-US" sz="1400" dirty="0">
              <a:solidFill>
                <a:srgbClr val="002060"/>
              </a:solidFill>
            </a:endParaRPr>
          </a:p>
          <a:p>
            <a:pPr>
              <a:tabLst>
                <a:tab pos="1881188" algn="l"/>
                <a:tab pos="2687638" algn="l"/>
              </a:tabLst>
            </a:pPr>
            <a:endParaRPr lang="en-IN" sz="1400" dirty="0">
              <a:solidFill>
                <a:srgbClr val="002060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0D70DF7-0167-44E7-8273-E4A17FAA89E7}"/>
              </a:ext>
            </a:extLst>
          </p:cNvPr>
          <p:cNvCxnSpPr>
            <a:cxnSpLocks/>
          </p:cNvCxnSpPr>
          <p:nvPr/>
        </p:nvCxnSpPr>
        <p:spPr>
          <a:xfrm>
            <a:off x="5318763" y="3438192"/>
            <a:ext cx="26060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F053C3C-FD5F-45E1-962A-F65FBDD30A23}"/>
              </a:ext>
            </a:extLst>
          </p:cNvPr>
          <p:cNvCxnSpPr>
            <a:cxnSpLocks/>
          </p:cNvCxnSpPr>
          <p:nvPr/>
        </p:nvCxnSpPr>
        <p:spPr>
          <a:xfrm>
            <a:off x="5334000" y="3630375"/>
            <a:ext cx="26060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419B07F-1D0F-40C2-8349-56CDA0D33F89}"/>
              </a:ext>
            </a:extLst>
          </p:cNvPr>
          <p:cNvCxnSpPr>
            <a:cxnSpLocks/>
          </p:cNvCxnSpPr>
          <p:nvPr/>
        </p:nvCxnSpPr>
        <p:spPr>
          <a:xfrm>
            <a:off x="5334000" y="4371678"/>
            <a:ext cx="26060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192A0F7B-9ABF-474C-925F-C9EB7E5ED935}"/>
              </a:ext>
            </a:extLst>
          </p:cNvPr>
          <p:cNvSpPr txBox="1"/>
          <p:nvPr/>
        </p:nvSpPr>
        <p:spPr>
          <a:xfrm>
            <a:off x="7086600" y="6324600"/>
            <a:ext cx="17526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hlinkClick r:id="rId2" action="ppaction://hlinksldjump"/>
              </a:rPr>
              <a:t>Check eigen values</a:t>
            </a:r>
            <a:endParaRPr lang="en-IN" sz="1400" b="1" dirty="0">
              <a:solidFill>
                <a:srgbClr val="C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BF9F9DB-DD45-43A7-86DB-3D6260CE599D}"/>
              </a:ext>
            </a:extLst>
          </p:cNvPr>
          <p:cNvSpPr txBox="1"/>
          <p:nvPr/>
        </p:nvSpPr>
        <p:spPr>
          <a:xfrm>
            <a:off x="838200" y="4888974"/>
            <a:ext cx="487680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Analysis in 4 factor Solution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</a:rPr>
              <a:t>Fourth factor has eigen value less than 1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</a:rPr>
              <a:t>One pair of factors correlation is more than .5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</a:rPr>
              <a:t>One variable “</a:t>
            </a:r>
            <a:r>
              <a:rPr lang="en-IN" sz="1600" dirty="0">
                <a:solidFill>
                  <a:srgbClr val="002060"/>
                </a:solidFill>
              </a:rPr>
              <a:t>benign control” has substantial cross loadings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Factor 4 has only two variable in 13 variable analysis.</a:t>
            </a:r>
          </a:p>
          <a:p>
            <a:endParaRPr lang="en-IN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1846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B8BD76-2A11-4EE3-9F69-6AD5EBEB67C3}"/>
              </a:ext>
            </a:extLst>
          </p:cNvPr>
          <p:cNvSpPr txBox="1"/>
          <p:nvPr/>
        </p:nvSpPr>
        <p:spPr>
          <a:xfrm>
            <a:off x="457200" y="586740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Extraction Method: </a:t>
            </a:r>
            <a:r>
              <a:rPr lang="en-US" sz="1400" b="1" dirty="0">
                <a:solidFill>
                  <a:srgbClr val="002060"/>
                </a:solidFill>
              </a:rPr>
              <a:t>Principal Component Analysis.</a:t>
            </a:r>
            <a:r>
              <a:rPr lang="en-US" sz="1400" dirty="0">
                <a:solidFill>
                  <a:srgbClr val="002060"/>
                </a:solidFill>
              </a:rPr>
              <a:t>				</a:t>
            </a:r>
          </a:p>
          <a:p>
            <a:r>
              <a:rPr lang="en-US" sz="1400" b="1" dirty="0">
                <a:solidFill>
                  <a:srgbClr val="002060"/>
                </a:solidFill>
              </a:rPr>
              <a:t>a</a:t>
            </a:r>
            <a:r>
              <a:rPr lang="en-US" sz="1400" dirty="0">
                <a:solidFill>
                  <a:srgbClr val="002060"/>
                </a:solidFill>
              </a:rPr>
              <a:t>. When components are correlated, sums of squared loadings cannot be added to obtain a total variance.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1C3E33-F73D-4B41-BABF-DC89B2CD8F94}"/>
              </a:ext>
            </a:extLst>
          </p:cNvPr>
          <p:cNvSpPr txBox="1"/>
          <p:nvPr/>
        </p:nvSpPr>
        <p:spPr>
          <a:xfrm>
            <a:off x="3124200" y="1795046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Total Variance Explained</a:t>
            </a:r>
            <a:endParaRPr lang="en-IN" sz="1600" b="1" dirty="0">
              <a:solidFill>
                <a:srgbClr val="00206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808D9B5-0C0D-4550-9FDB-8A3252D0FA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2" b="4838"/>
          <a:stretch/>
        </p:blipFill>
        <p:spPr>
          <a:xfrm>
            <a:off x="533400" y="2133600"/>
            <a:ext cx="7696200" cy="361407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D362AA1-D9E9-4EFA-8328-358251121BDC}"/>
              </a:ext>
            </a:extLst>
          </p:cNvPr>
          <p:cNvSpPr txBox="1"/>
          <p:nvPr/>
        </p:nvSpPr>
        <p:spPr>
          <a:xfrm>
            <a:off x="304800" y="3048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Three Component/Factor Structure</a:t>
            </a:r>
          </a:p>
          <a:p>
            <a:pPr algn="r"/>
            <a:r>
              <a:rPr lang="en-US" sz="2400" b="1" dirty="0">
                <a:solidFill>
                  <a:srgbClr val="00B0F0"/>
                </a:solidFill>
              </a:rPr>
              <a:t>- Principal Components Analysis with Promax rotation</a:t>
            </a:r>
            <a:endParaRPr lang="en-IN" sz="2400" b="1" dirty="0">
              <a:solidFill>
                <a:srgbClr val="00B0F0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826F96D-3965-476B-AB87-5312B35186D4}"/>
              </a:ext>
            </a:extLst>
          </p:cNvPr>
          <p:cNvCxnSpPr/>
          <p:nvPr/>
        </p:nvCxnSpPr>
        <p:spPr>
          <a:xfrm flipH="1" flipV="1">
            <a:off x="6172200" y="3429000"/>
            <a:ext cx="220980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699056C-7A34-4E78-A4C8-598B2DC0397E}"/>
              </a:ext>
            </a:extLst>
          </p:cNvPr>
          <p:cNvSpPr txBox="1"/>
          <p:nvPr/>
        </p:nvSpPr>
        <p:spPr>
          <a:xfrm>
            <a:off x="8305800" y="3276600"/>
            <a:ext cx="76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i="1" dirty="0">
                <a:solidFill>
                  <a:srgbClr val="002060"/>
                </a:solidFill>
              </a:rPr>
              <a:t>more than that of FA</a:t>
            </a:r>
          </a:p>
        </p:txBody>
      </p:sp>
    </p:spTree>
    <p:extLst>
      <p:ext uri="{BB962C8B-B14F-4D97-AF65-F5344CB8AC3E}">
        <p14:creationId xmlns:p14="http://schemas.microsoft.com/office/powerpoint/2010/main" val="1522129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A4203B-A8D8-4FD2-AA16-28B128806252}"/>
              </a:ext>
            </a:extLst>
          </p:cNvPr>
          <p:cNvSpPr txBox="1"/>
          <p:nvPr/>
        </p:nvSpPr>
        <p:spPr>
          <a:xfrm>
            <a:off x="685800" y="5524381"/>
            <a:ext cx="8458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Extraction Method: </a:t>
            </a:r>
            <a:r>
              <a:rPr lang="en-US" sz="1400" b="1" dirty="0">
                <a:solidFill>
                  <a:srgbClr val="002060"/>
                </a:solidFill>
              </a:rPr>
              <a:t>Principal  Axis  Factoring.</a:t>
            </a:r>
            <a:r>
              <a:rPr lang="en-US" sz="1400" dirty="0">
                <a:solidFill>
                  <a:srgbClr val="002060"/>
                </a:solidFill>
              </a:rPr>
              <a:t>				</a:t>
            </a:r>
          </a:p>
          <a:p>
            <a:r>
              <a:rPr lang="en-US" sz="1400" b="1" dirty="0">
                <a:solidFill>
                  <a:srgbClr val="002060"/>
                </a:solidFill>
              </a:rPr>
              <a:t>a</a:t>
            </a:r>
            <a:r>
              <a:rPr lang="en-US" sz="1400" dirty="0">
                <a:solidFill>
                  <a:srgbClr val="002060"/>
                </a:solidFill>
              </a:rPr>
              <a:t>. When factors are correlated, sums of squared loadings cannot be added to obtain a total variance.</a:t>
            </a:r>
          </a:p>
          <a:p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56132E-CFF1-4E37-A3DC-BAC7AAB83FE1}"/>
              </a:ext>
            </a:extLst>
          </p:cNvPr>
          <p:cNvSpPr txBox="1"/>
          <p:nvPr/>
        </p:nvSpPr>
        <p:spPr>
          <a:xfrm>
            <a:off x="3124200" y="1642646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Total Variance Explained</a:t>
            </a:r>
            <a:endParaRPr lang="en-IN" sz="1600" b="1" dirty="0">
              <a:solidFill>
                <a:srgbClr val="00206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DF6115-60B9-4C3F-833B-C43E4564AF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1" b="11442"/>
          <a:stretch/>
        </p:blipFill>
        <p:spPr>
          <a:xfrm>
            <a:off x="685800" y="2133600"/>
            <a:ext cx="7341704" cy="33859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A023EF5-5A8C-4718-A429-0D9BC73AEB21}"/>
              </a:ext>
            </a:extLst>
          </p:cNvPr>
          <p:cNvSpPr txBox="1"/>
          <p:nvPr/>
        </p:nvSpPr>
        <p:spPr>
          <a:xfrm>
            <a:off x="304800" y="3048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Three Component/Factor Structure</a:t>
            </a:r>
          </a:p>
          <a:p>
            <a:pPr algn="r"/>
            <a:r>
              <a:rPr lang="en-US" sz="2400" b="1" dirty="0">
                <a:solidFill>
                  <a:srgbClr val="00B0F0"/>
                </a:solidFill>
              </a:rPr>
              <a:t>- Principal axis Factoring with Promax rotation</a:t>
            </a:r>
            <a:endParaRPr lang="en-IN" sz="2400" b="1" dirty="0">
              <a:solidFill>
                <a:srgbClr val="00B0F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754206C-4281-479D-AFBA-FEC2FBEFFC51}"/>
              </a:ext>
            </a:extLst>
          </p:cNvPr>
          <p:cNvCxnSpPr/>
          <p:nvPr/>
        </p:nvCxnSpPr>
        <p:spPr>
          <a:xfrm flipH="1" flipV="1">
            <a:off x="6096000" y="3429000"/>
            <a:ext cx="220980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E85D645-113C-404E-A849-561512B2B4CE}"/>
              </a:ext>
            </a:extLst>
          </p:cNvPr>
          <p:cNvSpPr txBox="1"/>
          <p:nvPr/>
        </p:nvSpPr>
        <p:spPr>
          <a:xfrm>
            <a:off x="8305800" y="3276600"/>
            <a:ext cx="76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i="1" dirty="0">
                <a:solidFill>
                  <a:srgbClr val="002060"/>
                </a:solidFill>
              </a:rPr>
              <a:t>Less than that of PCA</a:t>
            </a:r>
          </a:p>
        </p:txBody>
      </p:sp>
    </p:spTree>
    <p:extLst>
      <p:ext uri="{BB962C8B-B14F-4D97-AF65-F5344CB8AC3E}">
        <p14:creationId xmlns:p14="http://schemas.microsoft.com/office/powerpoint/2010/main" val="26314746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6C68E4-A56C-430C-95EA-DDE825384BB8}"/>
              </a:ext>
            </a:extLst>
          </p:cNvPr>
          <p:cNvSpPr txBox="1"/>
          <p:nvPr/>
        </p:nvSpPr>
        <p:spPr>
          <a:xfrm>
            <a:off x="152400" y="1524000"/>
            <a:ext cx="4419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______________________________________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	</a:t>
            </a:r>
            <a:r>
              <a:rPr lang="en-IN" sz="1400" dirty="0">
                <a:solidFill>
                  <a:srgbClr val="002060"/>
                </a:solidFill>
              </a:rPr>
              <a:t>Initial	Extraction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self-control: </a:t>
            </a:r>
            <a:r>
              <a:rPr lang="en-IN" sz="1400" dirty="0" err="1">
                <a:solidFill>
                  <a:srgbClr val="002060"/>
                </a:solidFill>
              </a:rPr>
              <a:t>cpi</a:t>
            </a:r>
            <a:r>
              <a:rPr lang="en-IN" sz="1400" dirty="0">
                <a:solidFill>
                  <a:srgbClr val="002060"/>
                </a:solidFill>
              </a:rPr>
              <a:t>	1.000	.713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self-acceptance: poi	1.000	</a:t>
            </a:r>
            <a:r>
              <a:rPr lang="en-IN" sz="1400" b="1" dirty="0">
                <a:solidFill>
                  <a:srgbClr val="002060"/>
                </a:solidFill>
              </a:rPr>
              <a:t>.386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emotional inhibition: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1.000	.696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benign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1.000	.650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aggression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1.000	.513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extraversion: neo	1.000	.549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agreeableness: neo	1.000	.432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positive affect: </a:t>
            </a:r>
            <a:r>
              <a:rPr lang="en-IN" sz="1400" dirty="0" err="1">
                <a:solidFill>
                  <a:srgbClr val="002060"/>
                </a:solidFill>
              </a:rPr>
              <a:t>mpq</a:t>
            </a:r>
            <a:r>
              <a:rPr lang="en-IN" sz="1400" dirty="0">
                <a:solidFill>
                  <a:srgbClr val="002060"/>
                </a:solidFill>
              </a:rPr>
              <a:t>	1.000	.535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negative affect: </a:t>
            </a:r>
            <a:r>
              <a:rPr lang="en-IN" sz="1400" dirty="0" err="1">
                <a:solidFill>
                  <a:srgbClr val="002060"/>
                </a:solidFill>
              </a:rPr>
              <a:t>mpq</a:t>
            </a:r>
            <a:r>
              <a:rPr lang="en-IN" sz="1400" dirty="0">
                <a:solidFill>
                  <a:srgbClr val="002060"/>
                </a:solidFill>
              </a:rPr>
              <a:t>	1.000	.646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neuroticism: neo	1.000	.726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depression control: </a:t>
            </a:r>
            <a:r>
              <a:rPr lang="en-IN" sz="1400" dirty="0" err="1">
                <a:solidFill>
                  <a:srgbClr val="002060"/>
                </a:solidFill>
              </a:rPr>
              <a:t>cecs</a:t>
            </a:r>
            <a:r>
              <a:rPr lang="en-IN" sz="1400" dirty="0">
                <a:solidFill>
                  <a:srgbClr val="002060"/>
                </a:solidFill>
              </a:rPr>
              <a:t>	1.000	.762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anxiety control: </a:t>
            </a:r>
            <a:r>
              <a:rPr lang="en-IN" sz="1400" dirty="0" err="1">
                <a:solidFill>
                  <a:srgbClr val="002060"/>
                </a:solidFill>
              </a:rPr>
              <a:t>cecs</a:t>
            </a:r>
            <a:r>
              <a:rPr lang="en-IN" sz="1400" dirty="0">
                <a:solidFill>
                  <a:srgbClr val="002060"/>
                </a:solidFill>
              </a:rPr>
              <a:t>	1.000	.674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self-regard: poi	1.000	.600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dirty="0">
                <a:solidFill>
                  <a:srgbClr val="002060"/>
                </a:solidFill>
              </a:rPr>
              <a:t>_____________________________________</a:t>
            </a:r>
          </a:p>
          <a:p>
            <a:r>
              <a:rPr lang="en-IN" sz="1400" dirty="0">
                <a:solidFill>
                  <a:srgbClr val="002060"/>
                </a:solidFill>
              </a:rPr>
              <a:t>  Extraction Method: </a:t>
            </a:r>
            <a:r>
              <a:rPr lang="en-IN" sz="1400" b="1" dirty="0">
                <a:solidFill>
                  <a:srgbClr val="002060"/>
                </a:solidFill>
              </a:rPr>
              <a:t>Principal Component Analysis</a:t>
            </a:r>
            <a:r>
              <a:rPr lang="en-IN" sz="1400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5B3F1B-A484-49D1-9EEF-E54DDF955E39}"/>
              </a:ext>
            </a:extLst>
          </p:cNvPr>
          <p:cNvSpPr txBox="1"/>
          <p:nvPr/>
        </p:nvSpPr>
        <p:spPr>
          <a:xfrm>
            <a:off x="4572000" y="1831777"/>
            <a:ext cx="4419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______________________________________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	</a:t>
            </a:r>
            <a:r>
              <a:rPr lang="en-IN" sz="1400" dirty="0">
                <a:solidFill>
                  <a:srgbClr val="002060"/>
                </a:solidFill>
              </a:rPr>
              <a:t>Initial	Extraction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self-control: </a:t>
            </a:r>
            <a:r>
              <a:rPr lang="en-IN" sz="1400" dirty="0" err="1">
                <a:solidFill>
                  <a:srgbClr val="002060"/>
                </a:solidFill>
              </a:rPr>
              <a:t>cpi</a:t>
            </a:r>
            <a:r>
              <a:rPr lang="en-IN" sz="1400" dirty="0">
                <a:solidFill>
                  <a:srgbClr val="002060"/>
                </a:solidFill>
              </a:rPr>
              <a:t>	.515	.687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self-acceptance: poi	.309	</a:t>
            </a:r>
            <a:r>
              <a:rPr lang="en-IN" sz="1400" b="1" dirty="0">
                <a:solidFill>
                  <a:srgbClr val="002060"/>
                </a:solidFill>
              </a:rPr>
              <a:t>.265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emotional inhibition: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.490	.576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benign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.470	.564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aggression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.350	</a:t>
            </a:r>
            <a:r>
              <a:rPr lang="en-IN" sz="1400" b="1" dirty="0">
                <a:solidFill>
                  <a:srgbClr val="002060"/>
                </a:solidFill>
              </a:rPr>
              <a:t>.317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extraversion: neo	.486	.433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agreeableness: neo	.370	</a:t>
            </a:r>
            <a:r>
              <a:rPr lang="en-IN" sz="1400" b="1" dirty="0">
                <a:solidFill>
                  <a:srgbClr val="002060"/>
                </a:solidFill>
              </a:rPr>
              <a:t>.282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positive affect: </a:t>
            </a:r>
            <a:r>
              <a:rPr lang="en-IN" sz="1400" dirty="0" err="1">
                <a:solidFill>
                  <a:srgbClr val="002060"/>
                </a:solidFill>
              </a:rPr>
              <a:t>mpq</a:t>
            </a:r>
            <a:r>
              <a:rPr lang="en-IN" sz="1400" dirty="0">
                <a:solidFill>
                  <a:srgbClr val="002060"/>
                </a:solidFill>
              </a:rPr>
              <a:t>	.388	.407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negative affect: </a:t>
            </a:r>
            <a:r>
              <a:rPr lang="en-IN" sz="1400" dirty="0" err="1">
                <a:solidFill>
                  <a:srgbClr val="002060"/>
                </a:solidFill>
              </a:rPr>
              <a:t>mpq</a:t>
            </a:r>
            <a:r>
              <a:rPr lang="en-IN" sz="1400" dirty="0">
                <a:solidFill>
                  <a:srgbClr val="002060"/>
                </a:solidFill>
              </a:rPr>
              <a:t>	.568	.580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neuroticism: neo	.635	.709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depression control: </a:t>
            </a:r>
            <a:r>
              <a:rPr lang="en-IN" sz="1400" dirty="0" err="1">
                <a:solidFill>
                  <a:srgbClr val="002060"/>
                </a:solidFill>
              </a:rPr>
              <a:t>cecs</a:t>
            </a:r>
            <a:r>
              <a:rPr lang="en-IN" sz="1400" dirty="0">
                <a:solidFill>
                  <a:srgbClr val="002060"/>
                </a:solidFill>
              </a:rPr>
              <a:t>	.532	.744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anxiety control: </a:t>
            </a:r>
            <a:r>
              <a:rPr lang="en-IN" sz="1400" dirty="0" err="1">
                <a:solidFill>
                  <a:srgbClr val="002060"/>
                </a:solidFill>
              </a:rPr>
              <a:t>cecs</a:t>
            </a:r>
            <a:r>
              <a:rPr lang="en-IN" sz="1400" dirty="0">
                <a:solidFill>
                  <a:srgbClr val="002060"/>
                </a:solidFill>
              </a:rPr>
              <a:t>	.378	.433</a:t>
            </a:r>
          </a:p>
          <a:p>
            <a:pPr marL="90488">
              <a:tabLst>
                <a:tab pos="2422525" algn="l"/>
                <a:tab pos="33147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self-regard: poi	.447	.500</a:t>
            </a:r>
          </a:p>
          <a:p>
            <a:pPr marL="90488">
              <a:tabLst>
                <a:tab pos="2605088" algn="l"/>
                <a:tab pos="3494088" algn="l"/>
              </a:tabLst>
            </a:pPr>
            <a:r>
              <a:rPr lang="en-IN" dirty="0">
                <a:solidFill>
                  <a:srgbClr val="002060"/>
                </a:solidFill>
              </a:rPr>
              <a:t>____________________________________</a:t>
            </a:r>
          </a:p>
          <a:p>
            <a:r>
              <a:rPr lang="en-IN" sz="1400" dirty="0">
                <a:solidFill>
                  <a:srgbClr val="002060"/>
                </a:solidFill>
              </a:rPr>
              <a:t>   Extraction Method: </a:t>
            </a:r>
            <a:r>
              <a:rPr lang="en-IN" sz="1400" b="1" dirty="0">
                <a:solidFill>
                  <a:srgbClr val="002060"/>
                </a:solidFill>
              </a:rPr>
              <a:t>Principal Axis Factoring.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3A4CE0-45B1-4960-BC33-8F7BAD41564C}"/>
              </a:ext>
            </a:extLst>
          </p:cNvPr>
          <p:cNvSpPr txBox="1"/>
          <p:nvPr/>
        </p:nvSpPr>
        <p:spPr>
          <a:xfrm>
            <a:off x="685800" y="3810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rgbClr val="FFC000"/>
                </a:solidFill>
              </a:rPr>
              <a:t>Communalities in PCA and Principal axis Factoring</a:t>
            </a:r>
          </a:p>
          <a:p>
            <a:r>
              <a:rPr lang="en-IN" sz="2800" b="1" dirty="0">
                <a:solidFill>
                  <a:srgbClr val="FFC000"/>
                </a:solidFill>
              </a:rPr>
              <a:t>                                                                      - </a:t>
            </a:r>
            <a:r>
              <a:rPr lang="en-IN" sz="2000" b="1" dirty="0">
                <a:solidFill>
                  <a:srgbClr val="FFC000"/>
                </a:solidFill>
              </a:rPr>
              <a:t>Three Factor Solution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F427C1-0167-4FB9-B452-B78256604E92}"/>
              </a:ext>
            </a:extLst>
          </p:cNvPr>
          <p:cNvSpPr txBox="1"/>
          <p:nvPr/>
        </p:nvSpPr>
        <p:spPr>
          <a:xfrm>
            <a:off x="228600" y="5715000"/>
            <a:ext cx="59436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1600" b="1" dirty="0">
                <a:solidFill>
                  <a:srgbClr val="C00000"/>
                </a:solidFill>
              </a:rPr>
              <a:t>Points to be noted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1400" dirty="0">
                <a:solidFill>
                  <a:srgbClr val="002060"/>
                </a:solidFill>
              </a:rPr>
              <a:t>Most  of the communalities in PCA exceeds .4 in comparison to that of PAF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sz="1400" dirty="0">
                <a:solidFill>
                  <a:srgbClr val="002060"/>
                </a:solidFill>
              </a:rPr>
              <a:t>It is because PCA explains 60% and PAF explains 49.977% of the variance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A2DE1B-86CA-4227-ACA9-4C15B3CEFED7}"/>
              </a:ext>
            </a:extLst>
          </p:cNvPr>
          <p:cNvSpPr txBox="1"/>
          <p:nvPr/>
        </p:nvSpPr>
        <p:spPr>
          <a:xfrm>
            <a:off x="1600200" y="1521023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C00000"/>
                </a:solidFill>
              </a:rPr>
              <a:t>Communalities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1E0819-E035-4E6D-A13C-002EF0A00634}"/>
              </a:ext>
            </a:extLst>
          </p:cNvPr>
          <p:cNvSpPr txBox="1"/>
          <p:nvPr/>
        </p:nvSpPr>
        <p:spPr>
          <a:xfrm>
            <a:off x="5943600" y="1828800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C00000"/>
                </a:solidFill>
              </a:rPr>
              <a:t>Communalities</a:t>
            </a:r>
          </a:p>
        </p:txBody>
      </p:sp>
    </p:spTree>
    <p:extLst>
      <p:ext uri="{BB962C8B-B14F-4D97-AF65-F5344CB8AC3E}">
        <p14:creationId xmlns:p14="http://schemas.microsoft.com/office/powerpoint/2010/main" val="40628090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D1EF9-A0B2-460C-A79B-2EE70B59C184}"/>
              </a:ext>
            </a:extLst>
          </p:cNvPr>
          <p:cNvSpPr txBox="1"/>
          <p:nvPr/>
        </p:nvSpPr>
        <p:spPr>
          <a:xfrm>
            <a:off x="2286000" y="3048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rgbClr val="FFC000"/>
                </a:solidFill>
              </a:rPr>
              <a:t>Correlation matrices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B5B7CD-61B8-40F7-8536-C80381C8A432}"/>
              </a:ext>
            </a:extLst>
          </p:cNvPr>
          <p:cNvSpPr txBox="1"/>
          <p:nvPr/>
        </p:nvSpPr>
        <p:spPr>
          <a:xfrm>
            <a:off x="152400" y="1676400"/>
            <a:ext cx="4038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</a:rPr>
              <a:t>Component Correlation Matrix</a:t>
            </a:r>
          </a:p>
          <a:p>
            <a:r>
              <a:rPr lang="en-IN" b="1" dirty="0">
                <a:solidFill>
                  <a:srgbClr val="002060"/>
                </a:solidFill>
              </a:rPr>
              <a:t>__________________________________</a:t>
            </a:r>
          </a:p>
          <a:p>
            <a:pPr marL="92075" defTabSz="869950">
              <a:tabLst>
                <a:tab pos="892175" algn="l"/>
                <a:tab pos="1520825" algn="l"/>
                <a:tab pos="2422525" algn="l"/>
                <a:tab pos="3235325" algn="l"/>
              </a:tabLst>
            </a:pPr>
            <a:r>
              <a:rPr lang="en-IN" dirty="0">
                <a:solidFill>
                  <a:srgbClr val="002060"/>
                </a:solidFill>
              </a:rPr>
              <a:t>Component	1	2	3	</a:t>
            </a:r>
          </a:p>
          <a:p>
            <a:pPr marL="92075" defTabSz="869950">
              <a:tabLst>
                <a:tab pos="892175" algn="l"/>
                <a:tab pos="1703388" algn="l"/>
                <a:tab pos="2514600" algn="l"/>
                <a:tab pos="3314700" algn="l"/>
              </a:tabLst>
            </a:pPr>
            <a:r>
              <a:rPr lang="en-IN" dirty="0">
                <a:solidFill>
                  <a:srgbClr val="002060"/>
                </a:solidFill>
              </a:rPr>
              <a:t>_________________________________</a:t>
            </a:r>
          </a:p>
          <a:p>
            <a:pPr marL="263525" defTabSz="1257300">
              <a:tabLst>
                <a:tab pos="1439863" algn="l"/>
                <a:tab pos="2332038" algn="l"/>
                <a:tab pos="3143250" algn="l"/>
              </a:tabLst>
            </a:pPr>
            <a:r>
              <a:rPr lang="en-IN" dirty="0">
                <a:solidFill>
                  <a:srgbClr val="002060"/>
                </a:solidFill>
              </a:rPr>
              <a:t>1	1.00	.297	-.339</a:t>
            </a:r>
          </a:p>
          <a:p>
            <a:pPr marL="263525" defTabSz="1257300">
              <a:tabLst>
                <a:tab pos="1439863" algn="l"/>
                <a:tab pos="2332038" algn="l"/>
                <a:tab pos="3143250" algn="l"/>
              </a:tabLst>
            </a:pPr>
            <a:r>
              <a:rPr lang="en-IN" dirty="0">
                <a:solidFill>
                  <a:srgbClr val="002060"/>
                </a:solidFill>
              </a:rPr>
              <a:t>2	.297	1.00	.025</a:t>
            </a:r>
          </a:p>
          <a:p>
            <a:pPr marL="263525" defTabSz="1257300">
              <a:tabLst>
                <a:tab pos="1439863" algn="l"/>
                <a:tab pos="2332038" algn="l"/>
                <a:tab pos="3143250" algn="l"/>
              </a:tabLst>
            </a:pPr>
            <a:r>
              <a:rPr lang="en-IN" dirty="0">
                <a:solidFill>
                  <a:srgbClr val="002060"/>
                </a:solidFill>
              </a:rPr>
              <a:t>3	-.339	.025	1.00</a:t>
            </a:r>
          </a:p>
          <a:p>
            <a:pPr marL="92075" defTabSz="785813"/>
            <a:r>
              <a:rPr lang="en-IN" dirty="0">
                <a:solidFill>
                  <a:srgbClr val="002060"/>
                </a:solidFill>
              </a:rPr>
              <a:t>_________________________________</a:t>
            </a:r>
          </a:p>
          <a:p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758AE1-C004-45CA-8EFB-A12A2A59CDCF}"/>
              </a:ext>
            </a:extLst>
          </p:cNvPr>
          <p:cNvSpPr txBox="1"/>
          <p:nvPr/>
        </p:nvSpPr>
        <p:spPr>
          <a:xfrm>
            <a:off x="152400" y="397258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Extraction Method: </a:t>
            </a:r>
            <a:r>
              <a:rPr lang="en-IN" sz="1400" b="1" dirty="0">
                <a:solidFill>
                  <a:srgbClr val="002060"/>
                </a:solidFill>
              </a:rPr>
              <a:t>Principal Component Analysis.  </a:t>
            </a:r>
          </a:p>
          <a:p>
            <a:r>
              <a:rPr lang="en-IN" sz="1400" dirty="0">
                <a:solidFill>
                  <a:srgbClr val="002060"/>
                </a:solidFill>
              </a:rPr>
              <a:t> Rotation Method: </a:t>
            </a:r>
            <a:r>
              <a:rPr lang="en-IN" sz="1400" b="1" dirty="0">
                <a:solidFill>
                  <a:srgbClr val="002060"/>
                </a:solidFill>
              </a:rPr>
              <a:t>Promax with Kaiser Normalization</a:t>
            </a:r>
            <a:r>
              <a:rPr lang="en-IN" sz="1400" dirty="0">
                <a:solidFill>
                  <a:srgbClr val="002060"/>
                </a:solidFill>
              </a:rPr>
              <a:t>.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82D99A-15A0-4601-9071-0044141F6F96}"/>
              </a:ext>
            </a:extLst>
          </p:cNvPr>
          <p:cNvSpPr txBox="1"/>
          <p:nvPr/>
        </p:nvSpPr>
        <p:spPr>
          <a:xfrm>
            <a:off x="4648200" y="487680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Extraction Method: </a:t>
            </a:r>
            <a:r>
              <a:rPr lang="en-US" sz="1400" b="1" dirty="0">
                <a:solidFill>
                  <a:srgbClr val="002060"/>
                </a:solidFill>
              </a:rPr>
              <a:t>Principal Axis Factoring.  </a:t>
            </a:r>
            <a:endParaRPr lang="en-IN" sz="1400" b="1" dirty="0">
              <a:solidFill>
                <a:srgbClr val="002060"/>
              </a:solidFill>
            </a:endParaRPr>
          </a:p>
          <a:p>
            <a:r>
              <a:rPr lang="en-IN" sz="1400" dirty="0">
                <a:solidFill>
                  <a:srgbClr val="002060"/>
                </a:solidFill>
              </a:rPr>
              <a:t> Rotation Method: </a:t>
            </a:r>
            <a:r>
              <a:rPr lang="en-IN" sz="1400" b="1" dirty="0">
                <a:solidFill>
                  <a:srgbClr val="002060"/>
                </a:solidFill>
              </a:rPr>
              <a:t>Promax with Kaiser Normalization</a:t>
            </a:r>
            <a:r>
              <a:rPr lang="en-IN" sz="1400" dirty="0">
                <a:solidFill>
                  <a:srgbClr val="002060"/>
                </a:solidFill>
              </a:rPr>
              <a:t>.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7FF083-AE11-4CEA-9E10-E62450167CC0}"/>
              </a:ext>
            </a:extLst>
          </p:cNvPr>
          <p:cNvSpPr txBox="1"/>
          <p:nvPr/>
        </p:nvSpPr>
        <p:spPr>
          <a:xfrm>
            <a:off x="4572000" y="2590800"/>
            <a:ext cx="403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</a:rPr>
              <a:t>Factor Correlation Matrix</a:t>
            </a:r>
          </a:p>
          <a:p>
            <a:r>
              <a:rPr lang="en-IN" b="1" dirty="0">
                <a:solidFill>
                  <a:srgbClr val="002060"/>
                </a:solidFill>
              </a:rPr>
              <a:t>_______________________________</a:t>
            </a:r>
          </a:p>
          <a:p>
            <a:pPr marL="92075" defTabSz="869950">
              <a:tabLst>
                <a:tab pos="1074738" algn="l"/>
                <a:tab pos="1978025" algn="l"/>
                <a:tab pos="2868613" algn="l"/>
              </a:tabLst>
            </a:pPr>
            <a:r>
              <a:rPr lang="en-IN" dirty="0">
                <a:solidFill>
                  <a:srgbClr val="002060"/>
                </a:solidFill>
              </a:rPr>
              <a:t>Factor	1	2	3	</a:t>
            </a:r>
          </a:p>
          <a:p>
            <a:pPr marL="92075" defTabSz="869950">
              <a:tabLst>
                <a:tab pos="892175" algn="l"/>
                <a:tab pos="1703388" algn="l"/>
                <a:tab pos="2514600" algn="l"/>
                <a:tab pos="3314700" algn="l"/>
              </a:tabLst>
            </a:pPr>
            <a:r>
              <a:rPr lang="en-IN" dirty="0">
                <a:solidFill>
                  <a:srgbClr val="002060"/>
                </a:solidFill>
              </a:rPr>
              <a:t>______________________________</a:t>
            </a:r>
          </a:p>
          <a:p>
            <a:pPr marL="263525" defTabSz="1257300">
              <a:tabLst>
                <a:tab pos="1074738" algn="l"/>
                <a:tab pos="1978025" algn="l"/>
                <a:tab pos="2868613" algn="l"/>
              </a:tabLst>
            </a:pPr>
            <a:r>
              <a:rPr lang="en-US" dirty="0">
                <a:solidFill>
                  <a:srgbClr val="002060"/>
                </a:solidFill>
              </a:rPr>
              <a:t>1	1.000	.375	-.394</a:t>
            </a:r>
          </a:p>
          <a:p>
            <a:pPr marL="263525" defTabSz="1257300">
              <a:tabLst>
                <a:tab pos="1074738" algn="l"/>
                <a:tab pos="1978025" algn="l"/>
                <a:tab pos="2868613" algn="l"/>
              </a:tabLst>
            </a:pPr>
            <a:r>
              <a:rPr lang="en-US" dirty="0">
                <a:solidFill>
                  <a:srgbClr val="002060"/>
                </a:solidFill>
              </a:rPr>
              <a:t>2	.375	1.000	.009</a:t>
            </a:r>
          </a:p>
          <a:p>
            <a:pPr marL="263525" defTabSz="1257300">
              <a:tabLst>
                <a:tab pos="1074738" algn="l"/>
                <a:tab pos="1978025" algn="l"/>
                <a:tab pos="2868613" algn="l"/>
              </a:tabLst>
            </a:pPr>
            <a:r>
              <a:rPr lang="en-US" dirty="0">
                <a:solidFill>
                  <a:srgbClr val="002060"/>
                </a:solidFill>
              </a:rPr>
              <a:t>3	-.394	.009	1.000</a:t>
            </a:r>
          </a:p>
          <a:p>
            <a:pPr marL="92075" defTabSz="785813"/>
            <a:r>
              <a:rPr lang="en-IN" dirty="0">
                <a:solidFill>
                  <a:srgbClr val="002060"/>
                </a:solidFill>
              </a:rPr>
              <a:t>______________________________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757F8-FD09-4B18-BDAC-2890A7F360D9}"/>
              </a:ext>
            </a:extLst>
          </p:cNvPr>
          <p:cNvSpPr txBox="1"/>
          <p:nvPr/>
        </p:nvSpPr>
        <p:spPr>
          <a:xfrm>
            <a:off x="228600" y="5629870"/>
            <a:ext cx="594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1600" b="1" dirty="0">
                <a:solidFill>
                  <a:srgbClr val="C00000"/>
                </a:solidFill>
              </a:rPr>
              <a:t>Points to be noted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1400" dirty="0">
                <a:solidFill>
                  <a:srgbClr val="002060"/>
                </a:solidFill>
              </a:rPr>
              <a:t>Components/factors 2 and 3 are uncorrelated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1400" dirty="0">
                <a:solidFill>
                  <a:srgbClr val="002060"/>
                </a:solidFill>
              </a:rPr>
              <a:t>Two other pairs are sufficiently correlated which warrants oblique rotation</a:t>
            </a:r>
          </a:p>
        </p:txBody>
      </p:sp>
    </p:spTree>
    <p:extLst>
      <p:ext uri="{BB962C8B-B14F-4D97-AF65-F5344CB8AC3E}">
        <p14:creationId xmlns:p14="http://schemas.microsoft.com/office/powerpoint/2010/main" val="26280306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0E2BA1-C345-4FB0-9634-3E8FD31DC373}"/>
              </a:ext>
            </a:extLst>
          </p:cNvPr>
          <p:cNvSpPr txBox="1"/>
          <p:nvPr/>
        </p:nvSpPr>
        <p:spPr>
          <a:xfrm>
            <a:off x="990600" y="304800"/>
            <a:ext cx="7239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b="1" dirty="0">
                <a:solidFill>
                  <a:srgbClr val="FFC000"/>
                </a:solidFill>
              </a:rPr>
              <a:t>Structure matrix in PCA and FA</a:t>
            </a:r>
          </a:p>
          <a:p>
            <a:pPr algn="r"/>
            <a:r>
              <a:rPr lang="en-IN" sz="2800" dirty="0">
                <a:solidFill>
                  <a:schemeClr val="bg1"/>
                </a:solidFill>
              </a:rPr>
              <a:t>- Three factor solution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32B8F8-F598-442B-A4AE-5E6A1A335BEF}"/>
              </a:ext>
            </a:extLst>
          </p:cNvPr>
          <p:cNvSpPr txBox="1"/>
          <p:nvPr/>
        </p:nvSpPr>
        <p:spPr>
          <a:xfrm>
            <a:off x="76200" y="1552813"/>
            <a:ext cx="4495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                                                                            Component</a:t>
            </a:r>
          </a:p>
          <a:p>
            <a:pPr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	         1	           2	               3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neuroticism: neo	-.822	-.460	.242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self-regard: poi	.770	.311	-.237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negative affect: </a:t>
            </a:r>
            <a:r>
              <a:rPr lang="en-IN" sz="1400" dirty="0" err="1">
                <a:solidFill>
                  <a:srgbClr val="002060"/>
                </a:solidFill>
              </a:rPr>
              <a:t>mpq</a:t>
            </a:r>
            <a:r>
              <a:rPr lang="en-IN" sz="1400" dirty="0">
                <a:solidFill>
                  <a:srgbClr val="002060"/>
                </a:solidFill>
              </a:rPr>
              <a:t>	</a:t>
            </a:r>
            <a:r>
              <a:rPr lang="en-IN" sz="1400" dirty="0">
                <a:solidFill>
                  <a:srgbClr val="C00000"/>
                </a:solidFill>
              </a:rPr>
              <a:t>-.723	-.539</a:t>
            </a:r>
            <a:r>
              <a:rPr lang="en-IN" sz="1400" dirty="0">
                <a:solidFill>
                  <a:srgbClr val="002060"/>
                </a:solidFill>
              </a:rPr>
              <a:t>	.117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positive affect: </a:t>
            </a:r>
            <a:r>
              <a:rPr lang="en-IN" sz="1400" dirty="0" err="1">
                <a:solidFill>
                  <a:srgbClr val="002060"/>
                </a:solidFill>
              </a:rPr>
              <a:t>mpq</a:t>
            </a:r>
            <a:r>
              <a:rPr lang="en-IN" sz="1400" dirty="0">
                <a:solidFill>
                  <a:srgbClr val="002060"/>
                </a:solidFill>
              </a:rPr>
              <a:t>	.715	.064	-.249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self-acceptance: poi	.620	.208	-.179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extraversion: neo	.601	-.205	-.407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self-control: </a:t>
            </a:r>
            <a:r>
              <a:rPr lang="en-IN" sz="1400" dirty="0" err="1">
                <a:solidFill>
                  <a:srgbClr val="002060"/>
                </a:solidFill>
              </a:rPr>
              <a:t>cpi</a:t>
            </a:r>
            <a:r>
              <a:rPr lang="en-IN" sz="1400" dirty="0">
                <a:solidFill>
                  <a:srgbClr val="002060"/>
                </a:solidFill>
              </a:rPr>
              <a:t>	.215	.841	-.028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benign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.360	.794	.026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aggression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.081	.703	.091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agreeableness: neo	.325	.615	-.204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depression control: </a:t>
            </a:r>
            <a:r>
              <a:rPr lang="en-IN" sz="1400" dirty="0" err="1">
                <a:solidFill>
                  <a:srgbClr val="002060"/>
                </a:solidFill>
              </a:rPr>
              <a:t>cecs</a:t>
            </a:r>
            <a:r>
              <a:rPr lang="en-IN" sz="1400" dirty="0">
                <a:solidFill>
                  <a:srgbClr val="002060"/>
                </a:solidFill>
              </a:rPr>
              <a:t>	-.304	-.056	.869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emotional inhibition: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-.367	.089	.822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anxiety control: </a:t>
            </a:r>
            <a:r>
              <a:rPr lang="en-IN" sz="1400" dirty="0" err="1">
                <a:solidFill>
                  <a:srgbClr val="002060"/>
                </a:solidFill>
              </a:rPr>
              <a:t>cecs</a:t>
            </a:r>
            <a:r>
              <a:rPr lang="en-IN" sz="1400" dirty="0">
                <a:solidFill>
                  <a:srgbClr val="002060"/>
                </a:solidFill>
              </a:rPr>
              <a:t>	-.198	-.074	.807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A5581-2E93-4C5E-8F00-06FA0CC5E38E}"/>
              </a:ext>
            </a:extLst>
          </p:cNvPr>
          <p:cNvSpPr txBox="1"/>
          <p:nvPr/>
        </p:nvSpPr>
        <p:spPr>
          <a:xfrm>
            <a:off x="76200" y="487680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Extraction Method:</a:t>
            </a:r>
            <a:r>
              <a:rPr lang="en-IN" sz="1400" dirty="0"/>
              <a:t> </a:t>
            </a:r>
            <a:r>
              <a:rPr lang="en-IN" sz="1400" b="1" dirty="0">
                <a:solidFill>
                  <a:srgbClr val="C00000"/>
                </a:solidFill>
              </a:rPr>
              <a:t>Principal Component Analysis. 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Rotation Method: </a:t>
            </a:r>
            <a:r>
              <a:rPr lang="en-IN" sz="1400" b="1" dirty="0">
                <a:solidFill>
                  <a:srgbClr val="002060"/>
                </a:solidFill>
              </a:rPr>
              <a:t>Promax with Kaiser Normalization.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CFA7C3-07BA-4BA2-8FF2-97C7654CEA0E}"/>
              </a:ext>
            </a:extLst>
          </p:cNvPr>
          <p:cNvSpPr txBox="1"/>
          <p:nvPr/>
        </p:nvSpPr>
        <p:spPr>
          <a:xfrm>
            <a:off x="4648200" y="525780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Extraction Method</a:t>
            </a:r>
            <a:r>
              <a:rPr lang="en-IN" sz="1400" dirty="0"/>
              <a:t>: </a:t>
            </a:r>
            <a:r>
              <a:rPr lang="en-IN" sz="1400" b="1" dirty="0">
                <a:solidFill>
                  <a:srgbClr val="C00000"/>
                </a:solidFill>
              </a:rPr>
              <a:t>Principal Axis Factoring.  </a:t>
            </a:r>
          </a:p>
          <a:p>
            <a:pPr marL="90488">
              <a:tabLst>
                <a:tab pos="2693988" algn="l"/>
                <a:tab pos="3673475" algn="l"/>
                <a:tab pos="4572000" algn="l"/>
                <a:tab pos="54705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Rotation Method: </a:t>
            </a:r>
            <a:r>
              <a:rPr lang="en-IN" sz="1400" b="1" dirty="0">
                <a:solidFill>
                  <a:srgbClr val="002060"/>
                </a:solidFill>
              </a:rPr>
              <a:t>Promax with Kaiser Normalization</a:t>
            </a:r>
            <a:r>
              <a:rPr lang="en-IN" sz="1400" b="1" dirty="0"/>
              <a:t>.</a:t>
            </a:r>
            <a:endParaRPr lang="en-IN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2B5307-0193-4A0A-B5D2-5E38E0DB6330}"/>
              </a:ext>
            </a:extLst>
          </p:cNvPr>
          <p:cNvSpPr txBox="1"/>
          <p:nvPr/>
        </p:nvSpPr>
        <p:spPr>
          <a:xfrm>
            <a:off x="4648200" y="1905000"/>
            <a:ext cx="4495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                                                                                  Factor</a:t>
            </a:r>
          </a:p>
          <a:p>
            <a:pPr>
              <a:tabLst>
                <a:tab pos="2149475" algn="l"/>
                <a:tab pos="2686050" algn="l"/>
                <a:tab pos="3235325" algn="l"/>
                <a:tab pos="377190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	         1	          2	               3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neuroticism: neo	-.816	-.498	.264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self-regard: poi	.702	.342	-.264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negative affect: </a:t>
            </a:r>
            <a:r>
              <a:rPr lang="en-IN" sz="1400" dirty="0" err="1">
                <a:solidFill>
                  <a:srgbClr val="002060"/>
                </a:solidFill>
              </a:rPr>
              <a:t>mpq</a:t>
            </a:r>
            <a:r>
              <a:rPr lang="en-IN" sz="1400" dirty="0"/>
              <a:t>	</a:t>
            </a:r>
            <a:r>
              <a:rPr lang="en-IN" sz="1400" dirty="0">
                <a:solidFill>
                  <a:srgbClr val="C00000"/>
                </a:solidFill>
              </a:rPr>
              <a:t>-.687	-.553</a:t>
            </a:r>
            <a:r>
              <a:rPr lang="en-IN" sz="1400" dirty="0"/>
              <a:t>	</a:t>
            </a:r>
            <a:r>
              <a:rPr lang="en-IN" sz="1400" dirty="0">
                <a:solidFill>
                  <a:srgbClr val="002060"/>
                </a:solidFill>
              </a:rPr>
              <a:t>.151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positive affect: </a:t>
            </a:r>
            <a:r>
              <a:rPr lang="en-IN" sz="1400" dirty="0" err="1">
                <a:solidFill>
                  <a:srgbClr val="002060"/>
                </a:solidFill>
              </a:rPr>
              <a:t>mpq</a:t>
            </a:r>
            <a:r>
              <a:rPr lang="en-IN" sz="1400" dirty="0">
                <a:solidFill>
                  <a:srgbClr val="002060"/>
                </a:solidFill>
              </a:rPr>
              <a:t>	.625	.117	-.258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extraversion: neo	.539	-.135	-.365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self-acceptance: poi	.512	.235	-.210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self-control: </a:t>
            </a:r>
            <a:r>
              <a:rPr lang="en-IN" sz="1400" dirty="0" err="1">
                <a:solidFill>
                  <a:srgbClr val="002060"/>
                </a:solidFill>
              </a:rPr>
              <a:t>cpi</a:t>
            </a:r>
            <a:r>
              <a:rPr lang="en-IN" sz="1400" dirty="0">
                <a:solidFill>
                  <a:srgbClr val="002060"/>
                </a:solidFill>
              </a:rPr>
              <a:t>	.233	.821	-.037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benign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.363	.745	.003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aggression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.120	.553	.082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agreeableness: neo</a:t>
            </a:r>
            <a:r>
              <a:rPr lang="en-IN" sz="1400" dirty="0"/>
              <a:t>	</a:t>
            </a:r>
            <a:r>
              <a:rPr lang="en-IN" sz="1400" dirty="0">
                <a:solidFill>
                  <a:srgbClr val="C00000"/>
                </a:solidFill>
              </a:rPr>
              <a:t>.339	.494</a:t>
            </a:r>
            <a:r>
              <a:rPr lang="en-IN" sz="1400" dirty="0"/>
              <a:t>	</a:t>
            </a:r>
            <a:r>
              <a:rPr lang="en-IN" sz="1400" dirty="0">
                <a:solidFill>
                  <a:srgbClr val="002060"/>
                </a:solidFill>
              </a:rPr>
              <a:t>-.159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depression control: </a:t>
            </a:r>
            <a:r>
              <a:rPr lang="en-IN" sz="1400" dirty="0" err="1">
                <a:solidFill>
                  <a:srgbClr val="002060"/>
                </a:solidFill>
              </a:rPr>
              <a:t>cecs</a:t>
            </a:r>
            <a:r>
              <a:rPr lang="en-IN" sz="1400" dirty="0">
                <a:solidFill>
                  <a:srgbClr val="002060"/>
                </a:solidFill>
              </a:rPr>
              <a:t>	-.331	-.065	.859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emotional inhibition: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-.380	.066	.745</a:t>
            </a:r>
          </a:p>
          <a:p>
            <a:pPr marL="90488">
              <a:tabLst>
                <a:tab pos="2332038" algn="l"/>
                <a:tab pos="2960688" algn="l"/>
                <a:tab pos="36798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anxiety control: </a:t>
            </a:r>
            <a:r>
              <a:rPr lang="en-IN" sz="1400" dirty="0" err="1">
                <a:solidFill>
                  <a:srgbClr val="002060"/>
                </a:solidFill>
              </a:rPr>
              <a:t>cecs</a:t>
            </a:r>
            <a:r>
              <a:rPr lang="en-IN" sz="1400" dirty="0">
                <a:solidFill>
                  <a:srgbClr val="002060"/>
                </a:solidFill>
              </a:rPr>
              <a:t>	-.243	-.061	.653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807A5C08-1C99-4087-9379-BA6273B444DB}"/>
              </a:ext>
            </a:extLst>
          </p:cNvPr>
          <p:cNvSpPr/>
          <p:nvPr/>
        </p:nvSpPr>
        <p:spPr>
          <a:xfrm>
            <a:off x="2382078" y="2113722"/>
            <a:ext cx="76200" cy="1127286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D0D2152E-56CD-4495-B9D8-C0A0AF746248}"/>
              </a:ext>
            </a:extLst>
          </p:cNvPr>
          <p:cNvSpPr/>
          <p:nvPr/>
        </p:nvSpPr>
        <p:spPr>
          <a:xfrm>
            <a:off x="3060399" y="3409122"/>
            <a:ext cx="45719" cy="705678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2F86C7AB-9A45-45FB-9577-F6EBA081F267}"/>
              </a:ext>
            </a:extLst>
          </p:cNvPr>
          <p:cNvSpPr/>
          <p:nvPr/>
        </p:nvSpPr>
        <p:spPr>
          <a:xfrm>
            <a:off x="3753678" y="4250634"/>
            <a:ext cx="76200" cy="503583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18C39A5-DAE6-4CF0-A504-0298CD8440F6}"/>
              </a:ext>
            </a:extLst>
          </p:cNvPr>
          <p:cNvCxnSpPr/>
          <p:nvPr/>
        </p:nvCxnSpPr>
        <p:spPr>
          <a:xfrm>
            <a:off x="152400" y="1838739"/>
            <a:ext cx="426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E9789FE-0B38-43B8-9937-5AC591C300F4}"/>
              </a:ext>
            </a:extLst>
          </p:cNvPr>
          <p:cNvCxnSpPr/>
          <p:nvPr/>
        </p:nvCxnSpPr>
        <p:spPr>
          <a:xfrm>
            <a:off x="152400" y="2037522"/>
            <a:ext cx="426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BD981E1-BDE7-4680-8692-AB816E0BFEEE}"/>
              </a:ext>
            </a:extLst>
          </p:cNvPr>
          <p:cNvCxnSpPr/>
          <p:nvPr/>
        </p:nvCxnSpPr>
        <p:spPr>
          <a:xfrm>
            <a:off x="162339" y="4866861"/>
            <a:ext cx="426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Left Brace 19">
            <a:extLst>
              <a:ext uri="{FF2B5EF4-FFF2-40B4-BE49-F238E27FC236}">
                <a16:creationId xmlns:a16="http://schemas.microsoft.com/office/drawing/2014/main" id="{5EB3E795-CBB9-4EDA-AE55-CE0BD2F86FD1}"/>
              </a:ext>
            </a:extLst>
          </p:cNvPr>
          <p:cNvSpPr/>
          <p:nvPr/>
        </p:nvSpPr>
        <p:spPr>
          <a:xfrm>
            <a:off x="6867939" y="2458278"/>
            <a:ext cx="76200" cy="1127286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60C641E0-4D3A-48D1-AF80-8D2D098EB60E}"/>
              </a:ext>
            </a:extLst>
          </p:cNvPr>
          <p:cNvSpPr/>
          <p:nvPr/>
        </p:nvSpPr>
        <p:spPr>
          <a:xfrm>
            <a:off x="7546260" y="3753678"/>
            <a:ext cx="45719" cy="705678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F3903BB0-D6D6-47BE-AF4D-103F3291126A}"/>
              </a:ext>
            </a:extLst>
          </p:cNvPr>
          <p:cNvSpPr/>
          <p:nvPr/>
        </p:nvSpPr>
        <p:spPr>
          <a:xfrm>
            <a:off x="8239539" y="4595190"/>
            <a:ext cx="76200" cy="503583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8B9FB00-D417-4B09-B93C-071AF1D802D4}"/>
              </a:ext>
            </a:extLst>
          </p:cNvPr>
          <p:cNvCxnSpPr/>
          <p:nvPr/>
        </p:nvCxnSpPr>
        <p:spPr>
          <a:xfrm>
            <a:off x="4638261" y="2183295"/>
            <a:ext cx="426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B838A65-FB49-4F35-BE27-7177653440B3}"/>
              </a:ext>
            </a:extLst>
          </p:cNvPr>
          <p:cNvCxnSpPr/>
          <p:nvPr/>
        </p:nvCxnSpPr>
        <p:spPr>
          <a:xfrm>
            <a:off x="4638261" y="2382078"/>
            <a:ext cx="426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8D72477-91F6-46AF-B328-4E1D29D6D1FA}"/>
              </a:ext>
            </a:extLst>
          </p:cNvPr>
          <p:cNvCxnSpPr/>
          <p:nvPr/>
        </p:nvCxnSpPr>
        <p:spPr>
          <a:xfrm>
            <a:off x="4648200" y="5211417"/>
            <a:ext cx="426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D7ED9EC-2919-49EC-BD75-1751869E34E1}"/>
              </a:ext>
            </a:extLst>
          </p:cNvPr>
          <p:cNvSpPr txBox="1"/>
          <p:nvPr/>
        </p:nvSpPr>
        <p:spPr>
          <a:xfrm>
            <a:off x="152400" y="5542722"/>
            <a:ext cx="5943600" cy="1100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1600" b="1" dirty="0">
                <a:solidFill>
                  <a:srgbClr val="C00000"/>
                </a:solidFill>
              </a:rPr>
              <a:t>Points to be noted</a:t>
            </a: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IN" sz="1400" dirty="0">
                <a:solidFill>
                  <a:srgbClr val="002060"/>
                </a:solidFill>
              </a:rPr>
              <a:t>PCA and FA both provides the same dimensional structure </a:t>
            </a: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IN" sz="1400" dirty="0">
                <a:solidFill>
                  <a:srgbClr val="002060"/>
                </a:solidFill>
              </a:rPr>
              <a:t>Correlations from the PCA are substantially stronger</a:t>
            </a: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IN" sz="1400" dirty="0">
                <a:solidFill>
                  <a:srgbClr val="002060"/>
                </a:solidFill>
              </a:rPr>
              <a:t>Let us focus on PAF and discuss the findings</a:t>
            </a:r>
          </a:p>
        </p:txBody>
      </p:sp>
    </p:spTree>
    <p:extLst>
      <p:ext uri="{BB962C8B-B14F-4D97-AF65-F5344CB8AC3E}">
        <p14:creationId xmlns:p14="http://schemas.microsoft.com/office/powerpoint/2010/main" val="1910336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1D7A0-D072-4023-8F1A-227DBECFB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Factors in Three factor solution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3A4668-12FC-4924-BD6A-CAB7F44D7796}"/>
              </a:ext>
            </a:extLst>
          </p:cNvPr>
          <p:cNvSpPr txBox="1"/>
          <p:nvPr/>
        </p:nvSpPr>
        <p:spPr>
          <a:xfrm>
            <a:off x="304800" y="1524000"/>
            <a:ext cx="4267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Factor 1: </a:t>
            </a:r>
            <a:r>
              <a:rPr lang="en-US" sz="1400" b="1" dirty="0">
                <a:solidFill>
                  <a:srgbClr val="002060"/>
                </a:solidFill>
              </a:rPr>
              <a:t>Positive Life Adjustment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US" sz="1400" i="1" dirty="0">
                <a:solidFill>
                  <a:srgbClr val="002060"/>
                </a:solidFill>
              </a:rPr>
              <a:t>Variable	loading		Remark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neuroticism: neo	-0.816	-</a:t>
            </a:r>
            <a:r>
              <a:rPr lang="en-IN" sz="1400" dirty="0" err="1">
                <a:solidFill>
                  <a:srgbClr val="002060"/>
                </a:solidFill>
              </a:rPr>
              <a:t>vely</a:t>
            </a:r>
            <a:r>
              <a:rPr lang="en-IN" sz="1400" dirty="0">
                <a:solidFill>
                  <a:srgbClr val="002060"/>
                </a:solidFill>
              </a:rPr>
              <a:t> correlated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self-regard: poi	0.702	+</a:t>
            </a:r>
            <a:r>
              <a:rPr lang="en-IN" sz="1400" dirty="0" err="1">
                <a:solidFill>
                  <a:srgbClr val="002060"/>
                </a:solidFill>
              </a:rPr>
              <a:t>vely</a:t>
            </a:r>
            <a:r>
              <a:rPr lang="en-IN" sz="1400" dirty="0">
                <a:solidFill>
                  <a:srgbClr val="002060"/>
                </a:solidFill>
              </a:rPr>
              <a:t> correlated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negative affect: </a:t>
            </a:r>
            <a:r>
              <a:rPr lang="en-IN" sz="1400" dirty="0" err="1">
                <a:solidFill>
                  <a:srgbClr val="002060"/>
                </a:solidFill>
              </a:rPr>
              <a:t>mpq</a:t>
            </a:r>
            <a:r>
              <a:rPr lang="en-IN" sz="1400" dirty="0">
                <a:solidFill>
                  <a:srgbClr val="002060"/>
                </a:solidFill>
              </a:rPr>
              <a:t>	-0.687	-</a:t>
            </a:r>
            <a:r>
              <a:rPr lang="en-IN" sz="1400" dirty="0" err="1">
                <a:solidFill>
                  <a:srgbClr val="002060"/>
                </a:solidFill>
              </a:rPr>
              <a:t>vely</a:t>
            </a:r>
            <a:r>
              <a:rPr lang="en-IN" sz="1400" dirty="0">
                <a:solidFill>
                  <a:srgbClr val="002060"/>
                </a:solidFill>
              </a:rPr>
              <a:t> correlated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positive affect: </a:t>
            </a:r>
            <a:r>
              <a:rPr lang="en-IN" sz="1400" dirty="0" err="1">
                <a:solidFill>
                  <a:srgbClr val="002060"/>
                </a:solidFill>
              </a:rPr>
              <a:t>mpq</a:t>
            </a:r>
            <a:r>
              <a:rPr lang="en-IN" sz="1400" dirty="0">
                <a:solidFill>
                  <a:srgbClr val="002060"/>
                </a:solidFill>
              </a:rPr>
              <a:t>	0.625	+</a:t>
            </a:r>
            <a:r>
              <a:rPr lang="en-IN" sz="1400" dirty="0" err="1">
                <a:solidFill>
                  <a:srgbClr val="002060"/>
                </a:solidFill>
              </a:rPr>
              <a:t>vely</a:t>
            </a:r>
            <a:r>
              <a:rPr lang="en-IN" sz="1400" dirty="0">
                <a:solidFill>
                  <a:srgbClr val="002060"/>
                </a:solidFill>
              </a:rPr>
              <a:t> correlated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extraversion: neo	0.539	+</a:t>
            </a:r>
            <a:r>
              <a:rPr lang="en-IN" sz="1400" dirty="0" err="1">
                <a:solidFill>
                  <a:srgbClr val="002060"/>
                </a:solidFill>
              </a:rPr>
              <a:t>vely</a:t>
            </a:r>
            <a:r>
              <a:rPr lang="en-IN" sz="1400" dirty="0">
                <a:solidFill>
                  <a:srgbClr val="002060"/>
                </a:solidFill>
              </a:rPr>
              <a:t> correlated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self-acceptance: poi	0.512	+</a:t>
            </a:r>
            <a:r>
              <a:rPr lang="en-IN" sz="1400" dirty="0" err="1">
                <a:solidFill>
                  <a:srgbClr val="002060"/>
                </a:solidFill>
              </a:rPr>
              <a:t>vely</a:t>
            </a:r>
            <a:r>
              <a:rPr lang="en-IN" sz="1400" dirty="0">
                <a:solidFill>
                  <a:srgbClr val="002060"/>
                </a:solidFill>
              </a:rPr>
              <a:t> correlated</a:t>
            </a:r>
          </a:p>
          <a:p>
            <a:pPr>
              <a:tabLst>
                <a:tab pos="1700213" algn="l"/>
                <a:tab pos="2687638" algn="l"/>
              </a:tabLst>
            </a:pPr>
            <a:endParaRPr lang="en-IN" dirty="0">
              <a:solidFill>
                <a:srgbClr val="002060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40EEC13-6F23-4678-BE84-E17EBE15584B}"/>
              </a:ext>
            </a:extLst>
          </p:cNvPr>
          <p:cNvCxnSpPr/>
          <p:nvPr/>
        </p:nvCxnSpPr>
        <p:spPr>
          <a:xfrm>
            <a:off x="381000" y="1780308"/>
            <a:ext cx="403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1596FE3-462E-4D27-80F8-04FCDF786D31}"/>
              </a:ext>
            </a:extLst>
          </p:cNvPr>
          <p:cNvCxnSpPr/>
          <p:nvPr/>
        </p:nvCxnSpPr>
        <p:spPr>
          <a:xfrm>
            <a:off x="381000" y="2018144"/>
            <a:ext cx="403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FCA9B4-0FE7-40C7-B312-6B66D54600F4}"/>
              </a:ext>
            </a:extLst>
          </p:cNvPr>
          <p:cNvCxnSpPr/>
          <p:nvPr/>
        </p:nvCxnSpPr>
        <p:spPr>
          <a:xfrm>
            <a:off x="374472" y="3352800"/>
            <a:ext cx="403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0010BC8-C06A-4BE8-A3D8-95A3716A9BB7}"/>
              </a:ext>
            </a:extLst>
          </p:cNvPr>
          <p:cNvSpPr txBox="1"/>
          <p:nvPr/>
        </p:nvSpPr>
        <p:spPr>
          <a:xfrm>
            <a:off x="5257800" y="1524000"/>
            <a:ext cx="29718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Factor 2: </a:t>
            </a:r>
            <a:r>
              <a:rPr lang="en-US" sz="1400" b="1" dirty="0">
                <a:solidFill>
                  <a:srgbClr val="002060"/>
                </a:solidFill>
              </a:rPr>
              <a:t>Emotional Control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US" sz="1400" i="1" dirty="0">
                <a:solidFill>
                  <a:srgbClr val="002060"/>
                </a:solidFill>
              </a:rPr>
              <a:t>Variable	  loading		</a:t>
            </a:r>
          </a:p>
          <a:p>
            <a:pPr>
              <a:tabLst>
                <a:tab pos="1881188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self-control: </a:t>
            </a:r>
            <a:r>
              <a:rPr lang="en-IN" sz="1400" dirty="0" err="1">
                <a:solidFill>
                  <a:srgbClr val="002060"/>
                </a:solidFill>
              </a:rPr>
              <a:t>cpi</a:t>
            </a:r>
            <a:r>
              <a:rPr lang="en-IN" sz="1400" dirty="0">
                <a:solidFill>
                  <a:srgbClr val="002060"/>
                </a:solidFill>
              </a:rPr>
              <a:t>	0.821</a:t>
            </a:r>
          </a:p>
          <a:p>
            <a:pPr>
              <a:tabLst>
                <a:tab pos="1881188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benign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0.745</a:t>
            </a:r>
          </a:p>
          <a:p>
            <a:pPr>
              <a:tabLst>
                <a:tab pos="1881188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aggression control: </a:t>
            </a:r>
            <a:r>
              <a:rPr lang="en-IN" sz="1400" dirty="0" err="1">
                <a:solidFill>
                  <a:srgbClr val="002060"/>
                </a:solidFill>
              </a:rPr>
              <a:t>ecq</a:t>
            </a:r>
            <a:r>
              <a:rPr lang="en-IN" sz="1400" dirty="0">
                <a:solidFill>
                  <a:srgbClr val="002060"/>
                </a:solidFill>
              </a:rPr>
              <a:t>	0.553</a:t>
            </a:r>
          </a:p>
          <a:p>
            <a:pPr>
              <a:tabLst>
                <a:tab pos="1881188" algn="l"/>
                <a:tab pos="26876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agreeableness: neo	0.494</a:t>
            </a:r>
          </a:p>
          <a:p>
            <a:pPr>
              <a:tabLst>
                <a:tab pos="1881188" algn="l"/>
                <a:tab pos="2687638" algn="l"/>
              </a:tabLst>
            </a:pPr>
            <a:endParaRPr lang="en-IN" sz="1400" dirty="0">
              <a:solidFill>
                <a:srgbClr val="002060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48AE5A-68BB-4A3A-BE00-71C9D142430E}"/>
              </a:ext>
            </a:extLst>
          </p:cNvPr>
          <p:cNvCxnSpPr>
            <a:cxnSpLocks/>
          </p:cNvCxnSpPr>
          <p:nvPr/>
        </p:nvCxnSpPr>
        <p:spPr>
          <a:xfrm>
            <a:off x="5318763" y="1780308"/>
            <a:ext cx="2362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E0B457-674A-4F19-AD36-969A0AFF9107}"/>
              </a:ext>
            </a:extLst>
          </p:cNvPr>
          <p:cNvCxnSpPr>
            <a:cxnSpLocks/>
          </p:cNvCxnSpPr>
          <p:nvPr/>
        </p:nvCxnSpPr>
        <p:spPr>
          <a:xfrm>
            <a:off x="5318763" y="2040255"/>
            <a:ext cx="2362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8F38C18-9063-420E-9400-120B1BA2459F}"/>
              </a:ext>
            </a:extLst>
          </p:cNvPr>
          <p:cNvCxnSpPr>
            <a:cxnSpLocks/>
          </p:cNvCxnSpPr>
          <p:nvPr/>
        </p:nvCxnSpPr>
        <p:spPr>
          <a:xfrm>
            <a:off x="5318763" y="2971800"/>
            <a:ext cx="2362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4CE2D56-F9B6-4E2F-AB34-E5E3E0A26B47}"/>
              </a:ext>
            </a:extLst>
          </p:cNvPr>
          <p:cNvSpPr txBox="1"/>
          <p:nvPr/>
        </p:nvSpPr>
        <p:spPr>
          <a:xfrm>
            <a:off x="5257800" y="3746718"/>
            <a:ext cx="2971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Factor 3: </a:t>
            </a:r>
            <a:r>
              <a:rPr lang="en-US" sz="1400" b="1" dirty="0">
                <a:solidFill>
                  <a:srgbClr val="002060"/>
                </a:solidFill>
              </a:rPr>
              <a:t>Inhibition of Depression</a:t>
            </a:r>
          </a:p>
          <a:p>
            <a:pPr>
              <a:tabLst>
                <a:tab pos="1700213" algn="l"/>
                <a:tab pos="2687638" algn="l"/>
              </a:tabLst>
            </a:pPr>
            <a:r>
              <a:rPr lang="en-US" sz="1400" i="1" dirty="0">
                <a:solidFill>
                  <a:srgbClr val="002060"/>
                </a:solidFill>
              </a:rPr>
              <a:t>Variable	         loading		</a:t>
            </a:r>
          </a:p>
          <a:p>
            <a:pPr>
              <a:tabLst>
                <a:tab pos="2063750" algn="l"/>
                <a:tab pos="2687638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depression control: </a:t>
            </a:r>
            <a:r>
              <a:rPr lang="en-US" sz="1400" dirty="0" err="1">
                <a:solidFill>
                  <a:srgbClr val="002060"/>
                </a:solidFill>
              </a:rPr>
              <a:t>cecs</a:t>
            </a:r>
            <a:r>
              <a:rPr lang="en-US" sz="1400" dirty="0">
                <a:solidFill>
                  <a:srgbClr val="002060"/>
                </a:solidFill>
              </a:rPr>
              <a:t>	0.859</a:t>
            </a:r>
          </a:p>
          <a:p>
            <a:pPr>
              <a:tabLst>
                <a:tab pos="2063750" algn="l"/>
                <a:tab pos="2687638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emotional inhibition: </a:t>
            </a:r>
            <a:r>
              <a:rPr lang="en-US" sz="1400" dirty="0" err="1">
                <a:solidFill>
                  <a:srgbClr val="002060"/>
                </a:solidFill>
              </a:rPr>
              <a:t>ecq</a:t>
            </a:r>
            <a:r>
              <a:rPr lang="en-US" sz="1400" dirty="0">
                <a:solidFill>
                  <a:srgbClr val="002060"/>
                </a:solidFill>
              </a:rPr>
              <a:t>	0.745</a:t>
            </a:r>
          </a:p>
          <a:p>
            <a:pPr>
              <a:tabLst>
                <a:tab pos="2063750" algn="l"/>
                <a:tab pos="2687638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anxiety control: </a:t>
            </a:r>
            <a:r>
              <a:rPr lang="en-US" sz="1400" dirty="0" err="1">
                <a:solidFill>
                  <a:srgbClr val="002060"/>
                </a:solidFill>
              </a:rPr>
              <a:t>cecs</a:t>
            </a:r>
            <a:r>
              <a:rPr lang="en-US" sz="1400" dirty="0">
                <a:solidFill>
                  <a:srgbClr val="002060"/>
                </a:solidFill>
              </a:rPr>
              <a:t>	0.653</a:t>
            </a:r>
          </a:p>
          <a:p>
            <a:pPr>
              <a:tabLst>
                <a:tab pos="1881188" algn="l"/>
                <a:tab pos="2687638" algn="l"/>
              </a:tabLst>
            </a:pPr>
            <a:endParaRPr lang="en-US" sz="1400" dirty="0">
              <a:solidFill>
                <a:srgbClr val="002060"/>
              </a:solidFill>
            </a:endParaRPr>
          </a:p>
          <a:p>
            <a:pPr>
              <a:tabLst>
                <a:tab pos="1881188" algn="l"/>
                <a:tab pos="2687638" algn="l"/>
              </a:tabLst>
            </a:pPr>
            <a:endParaRPr lang="en-US" sz="1400" dirty="0">
              <a:solidFill>
                <a:srgbClr val="002060"/>
              </a:solidFill>
            </a:endParaRPr>
          </a:p>
          <a:p>
            <a:pPr>
              <a:tabLst>
                <a:tab pos="1881188" algn="l"/>
                <a:tab pos="2687638" algn="l"/>
              </a:tabLst>
            </a:pPr>
            <a:endParaRPr lang="en-IN" sz="1400" dirty="0">
              <a:solidFill>
                <a:srgbClr val="002060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DCF6776-11CC-443C-94DC-6C525CF20ABF}"/>
              </a:ext>
            </a:extLst>
          </p:cNvPr>
          <p:cNvCxnSpPr>
            <a:cxnSpLocks/>
          </p:cNvCxnSpPr>
          <p:nvPr/>
        </p:nvCxnSpPr>
        <p:spPr>
          <a:xfrm>
            <a:off x="5318763" y="4015505"/>
            <a:ext cx="26060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23D95EE-AE58-4E29-A6A4-F8456DD30A7B}"/>
              </a:ext>
            </a:extLst>
          </p:cNvPr>
          <p:cNvCxnSpPr>
            <a:cxnSpLocks/>
          </p:cNvCxnSpPr>
          <p:nvPr/>
        </p:nvCxnSpPr>
        <p:spPr>
          <a:xfrm>
            <a:off x="5334000" y="4238754"/>
            <a:ext cx="26060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02B60B-A4D2-4484-BC36-5DF316C8D573}"/>
              </a:ext>
            </a:extLst>
          </p:cNvPr>
          <p:cNvCxnSpPr>
            <a:cxnSpLocks/>
          </p:cNvCxnSpPr>
          <p:nvPr/>
        </p:nvCxnSpPr>
        <p:spPr>
          <a:xfrm>
            <a:off x="5334000" y="4980057"/>
            <a:ext cx="26060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1FD8115-4A59-4330-B916-BD9F26B212BC}"/>
              </a:ext>
            </a:extLst>
          </p:cNvPr>
          <p:cNvSpPr txBox="1"/>
          <p:nvPr/>
        </p:nvSpPr>
        <p:spPr>
          <a:xfrm>
            <a:off x="7086600" y="6324600"/>
            <a:ext cx="17526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hlinkClick r:id="rId2" action="ppaction://hlinksldjump"/>
              </a:rPr>
              <a:t>Check eigen values</a:t>
            </a:r>
            <a:endParaRPr lang="en-IN" sz="1400" b="1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A855CF-18D0-4A94-A833-D21F3C0705C0}"/>
              </a:ext>
            </a:extLst>
          </p:cNvPr>
          <p:cNvSpPr txBox="1"/>
          <p:nvPr/>
        </p:nvSpPr>
        <p:spPr>
          <a:xfrm>
            <a:off x="304800" y="4495800"/>
            <a:ext cx="48768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Analysis of 3 factor Solution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Factor 1 is the combination of factor 1 and 4 in four factor solution</a:t>
            </a:r>
          </a:p>
          <a:p>
            <a:endParaRPr lang="en-IN" sz="16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3352800"/>
            <a:ext cx="4258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rgbClr val="002060"/>
                </a:solidFill>
              </a:rPr>
              <a:t>People who have higher score on this factor are more stable, confident, and positive in their attitude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90309" y="5029200"/>
            <a:ext cx="3191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rgbClr val="002060"/>
                </a:solidFill>
              </a:rPr>
              <a:t>Subjects having higher score indicates higher inhibition of depression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44437" y="2971800"/>
            <a:ext cx="29565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rgbClr val="002060"/>
                </a:solidFill>
              </a:rPr>
              <a:t>Subjects having higher score on this</a:t>
            </a:r>
          </a:p>
          <a:p>
            <a:pPr algn="ctr"/>
            <a:r>
              <a:rPr lang="en-IN" sz="1400" b="1" dirty="0">
                <a:solidFill>
                  <a:srgbClr val="002060"/>
                </a:solidFill>
              </a:rPr>
              <a:t> factor tends to have  better</a:t>
            </a:r>
          </a:p>
          <a:p>
            <a:pPr algn="ctr"/>
            <a:r>
              <a:rPr lang="en-IN" sz="1400" b="1" dirty="0">
                <a:solidFill>
                  <a:srgbClr val="002060"/>
                </a:solidFill>
              </a:rPr>
              <a:t>emotional control</a:t>
            </a:r>
          </a:p>
        </p:txBody>
      </p:sp>
    </p:spTree>
    <p:extLst>
      <p:ext uri="{BB962C8B-B14F-4D97-AF65-F5344CB8AC3E}">
        <p14:creationId xmlns:p14="http://schemas.microsoft.com/office/powerpoint/2010/main" val="32647893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1D7A0-D072-4023-8F1A-227DBECFB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Which Solution to Accept</a:t>
            </a: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2209800" y="3499247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solidFill>
                  <a:srgbClr val="002060"/>
                </a:solidFill>
              </a:rPr>
              <a:t>Three component/factor structure has overcome most </a:t>
            </a:r>
          </a:p>
          <a:p>
            <a:pPr algn="ctr"/>
            <a:r>
              <a:rPr lang="en-IN" sz="1600" dirty="0">
                <a:solidFill>
                  <a:srgbClr val="002060"/>
                </a:solidFill>
              </a:rPr>
              <a:t>of the weaknesses of four factor 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8506" y="4642247"/>
            <a:ext cx="6629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solidFill>
                  <a:srgbClr val="002060"/>
                </a:solidFill>
              </a:rPr>
              <a:t>One remaining weakness is a little cross loading for “negative effect” in both analysis and for “agreeableness” in principal axis factor solution</a:t>
            </a:r>
            <a:r>
              <a:rPr lang="en-IN" dirty="0">
                <a:solidFill>
                  <a:srgbClr val="002060"/>
                </a:solidFill>
              </a:rPr>
              <a:t>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0" y="2508647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</a:rPr>
              <a:t>Why to Use Three factor solution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0" y="3011775"/>
            <a:ext cx="8113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because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571598" y="2965847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4572000" y="4114800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8179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1D7A0-D072-4023-8F1A-227DBECFB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Which Solution to Accept</a:t>
            </a: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2971800" y="167640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solidFill>
                  <a:srgbClr val="7030A0"/>
                </a:solidFill>
              </a:rPr>
              <a:t>Researcher needs to decide still whether to report PCA or FA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285096A-A74E-4061-8287-5481648E05B7}"/>
              </a:ext>
            </a:extLst>
          </p:cNvPr>
          <p:cNvCxnSpPr/>
          <p:nvPr/>
        </p:nvCxnSpPr>
        <p:spPr>
          <a:xfrm>
            <a:off x="838994" y="2150250"/>
            <a:ext cx="32084" cy="2865697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8CCEE53-0B7C-4421-BD00-372DEA679C69}"/>
              </a:ext>
            </a:extLst>
          </p:cNvPr>
          <p:cNvSpPr txBox="1"/>
          <p:nvPr/>
        </p:nvSpPr>
        <p:spPr>
          <a:xfrm>
            <a:off x="1053164" y="2529654"/>
            <a:ext cx="3290236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Provides somewhat stronger structure coefficients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1600" dirty="0">
                <a:solidFill>
                  <a:srgbClr val="002060"/>
                </a:solidFill>
              </a:rPr>
              <a:t>Less cross loading</a:t>
            </a:r>
          </a:p>
          <a:p>
            <a:r>
              <a:rPr lang="en-IN" sz="1600" dirty="0">
                <a:solidFill>
                  <a:srgbClr val="002060"/>
                </a:solidFill>
              </a:rPr>
              <a:t>Most of communalities are greater than .4</a:t>
            </a:r>
          </a:p>
          <a:p>
            <a:pPr>
              <a:spcBef>
                <a:spcPts val="600"/>
              </a:spcBef>
            </a:pPr>
            <a:r>
              <a:rPr lang="en-IN" sz="1600" dirty="0">
                <a:solidFill>
                  <a:srgbClr val="002060"/>
                </a:solidFill>
              </a:rPr>
              <a:t>Around 60% explained variance in PCA in comparison to 50% in FA may not be tangible benefit as FA explains only common variance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71FCF1-B80E-40DC-9553-AFE7F73ED8E2}"/>
              </a:ext>
            </a:extLst>
          </p:cNvPr>
          <p:cNvCxnSpPr>
            <a:cxnSpLocks/>
          </p:cNvCxnSpPr>
          <p:nvPr/>
        </p:nvCxnSpPr>
        <p:spPr>
          <a:xfrm>
            <a:off x="8230394" y="2120347"/>
            <a:ext cx="0" cy="26670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3A6B2F0-F6A6-4F80-82F1-92DA6EC3B226}"/>
              </a:ext>
            </a:extLst>
          </p:cNvPr>
          <p:cNvSpPr txBox="1"/>
          <p:nvPr/>
        </p:nvSpPr>
        <p:spPr>
          <a:xfrm>
            <a:off x="5105400" y="2544902"/>
            <a:ext cx="2941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Researchers may opt to report findings of FA due to professional preference.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613F203-B890-4971-B0D1-E5AF3464844D}"/>
              </a:ext>
            </a:extLst>
          </p:cNvPr>
          <p:cNvCxnSpPr/>
          <p:nvPr/>
        </p:nvCxnSpPr>
        <p:spPr>
          <a:xfrm>
            <a:off x="838200" y="2696508"/>
            <a:ext cx="228600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74E9C87-F9D9-41C4-A226-C83BCB7CE408}"/>
              </a:ext>
            </a:extLst>
          </p:cNvPr>
          <p:cNvCxnSpPr/>
          <p:nvPr/>
        </p:nvCxnSpPr>
        <p:spPr>
          <a:xfrm>
            <a:off x="856488" y="3276600"/>
            <a:ext cx="228600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A499C89-7862-4B94-9B99-3FCFA483E6B5}"/>
              </a:ext>
            </a:extLst>
          </p:cNvPr>
          <p:cNvCxnSpPr/>
          <p:nvPr/>
        </p:nvCxnSpPr>
        <p:spPr>
          <a:xfrm>
            <a:off x="8001000" y="2726988"/>
            <a:ext cx="228600" cy="1588"/>
          </a:xfrm>
          <a:prstGeom prst="straightConnector1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02C98F8-6D37-4E60-BA23-18A727AFC9D9}"/>
              </a:ext>
            </a:extLst>
          </p:cNvPr>
          <p:cNvCxnSpPr/>
          <p:nvPr/>
        </p:nvCxnSpPr>
        <p:spPr>
          <a:xfrm>
            <a:off x="8001000" y="3579812"/>
            <a:ext cx="228600" cy="1588"/>
          </a:xfrm>
          <a:prstGeom prst="straightConnector1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DB03B7-6A38-4EC3-B8C8-260FEF6BC566}"/>
              </a:ext>
            </a:extLst>
          </p:cNvPr>
          <p:cNvCxnSpPr/>
          <p:nvPr/>
        </p:nvCxnSpPr>
        <p:spPr>
          <a:xfrm>
            <a:off x="8001000" y="4404759"/>
            <a:ext cx="228600" cy="1588"/>
          </a:xfrm>
          <a:prstGeom prst="straightConnector1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8756E83-08BD-408B-9108-CDD1997D45BD}"/>
              </a:ext>
            </a:extLst>
          </p:cNvPr>
          <p:cNvCxnSpPr/>
          <p:nvPr/>
        </p:nvCxnSpPr>
        <p:spPr>
          <a:xfrm>
            <a:off x="856488" y="3581400"/>
            <a:ext cx="228600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838200" y="1822847"/>
            <a:ext cx="805322" cy="2975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chemeClr val="bg1"/>
                </a:solidFill>
              </a:rPr>
              <a:t>PCA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424278" y="1822847"/>
            <a:ext cx="805322" cy="2975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chemeClr val="bg1"/>
                </a:solidFill>
              </a:rPr>
              <a:t>FA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1643522" y="1981200"/>
            <a:ext cx="15568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34522" y="1981200"/>
            <a:ext cx="15568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8756E83-08BD-408B-9108-CDD1997D45BD}"/>
              </a:ext>
            </a:extLst>
          </p:cNvPr>
          <p:cNvCxnSpPr/>
          <p:nvPr/>
        </p:nvCxnSpPr>
        <p:spPr>
          <a:xfrm>
            <a:off x="914400" y="4162518"/>
            <a:ext cx="228600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105400" y="3375899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Should be preferred in developing test batter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8200" y="5410200"/>
            <a:ext cx="7391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Remarks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1400" dirty="0">
                <a:solidFill>
                  <a:srgbClr val="002060"/>
                </a:solidFill>
              </a:rPr>
              <a:t>Choice of which extraction procedure to report does not affect the interpretation of the dimensional structure of variables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1400" dirty="0">
                <a:solidFill>
                  <a:srgbClr val="002060"/>
                </a:solidFill>
              </a:rPr>
              <a:t>The weight may change in evaluating different dimensions in developing test battery</a:t>
            </a:r>
          </a:p>
        </p:txBody>
      </p:sp>
    </p:spTree>
    <p:extLst>
      <p:ext uri="{BB962C8B-B14F-4D97-AF65-F5344CB8AC3E}">
        <p14:creationId xmlns:p14="http://schemas.microsoft.com/office/powerpoint/2010/main" val="13686533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F41D7A0-D072-4023-8F1A-227DBECFB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65127"/>
            <a:ext cx="8515350" cy="625474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PCA/Factor Analysis with R Software</a:t>
            </a:r>
            <a:endParaRPr lang="en-IN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2061498"/>
            <a:ext cx="7010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25488">
              <a:tabLst>
                <a:tab pos="536575" algn="l"/>
                <a:tab pos="1071563" algn="l"/>
                <a:tab pos="1608138" algn="l"/>
                <a:tab pos="2160588" algn="l"/>
                <a:tab pos="2695575" algn="l"/>
                <a:tab pos="3232150" algn="l"/>
                <a:tab pos="3768725" algn="l"/>
                <a:tab pos="4303713" algn="l"/>
                <a:tab pos="4840288" algn="l"/>
                <a:tab pos="5375275" algn="l"/>
                <a:tab pos="5911850" algn="l"/>
                <a:tab pos="6369050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SN	CONT 	ING	DMNR   	DILG	CEMG   	DECI	PREP	FAMI   	ORAL   	WRIT   	PHYS   	RTEN   </a:t>
            </a:r>
          </a:p>
          <a:p>
            <a:pPr defTabSz="725488">
              <a:tabLst>
                <a:tab pos="536575" algn="l"/>
                <a:tab pos="1071563" algn="l"/>
                <a:tab pos="1608138" algn="l"/>
                <a:tab pos="2160588" algn="l"/>
                <a:tab pos="2695575" algn="l"/>
                <a:tab pos="3232150" algn="l"/>
                <a:tab pos="3768725" algn="l"/>
                <a:tab pos="4303713" algn="l"/>
                <a:tab pos="4840288" algn="l"/>
                <a:tab pos="5375275" algn="l"/>
                <a:tab pos="5911850" algn="l"/>
                <a:tab pos="6369050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1	5.7	7.9	7.7	7.3	7.1	7.4	7.1	7.1	7.1	7.7	8.3	7.8</a:t>
            </a:r>
          </a:p>
          <a:p>
            <a:pPr defTabSz="725488">
              <a:tabLst>
                <a:tab pos="536575" algn="l"/>
                <a:tab pos="1071563" algn="l"/>
                <a:tab pos="1608138" algn="l"/>
                <a:tab pos="2160588" algn="l"/>
                <a:tab pos="2695575" algn="l"/>
                <a:tab pos="3232150" algn="l"/>
                <a:tab pos="3768725" algn="l"/>
                <a:tab pos="4303713" algn="l"/>
                <a:tab pos="4840288" algn="l"/>
                <a:tab pos="5375275" algn="l"/>
                <a:tab pos="5911850" algn="l"/>
                <a:tab pos="6369050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2	6.8	8.9	8.8	8.5	7.8	8.1	8 7	8 7	7.8	7.4	8.5	8.7</a:t>
            </a:r>
          </a:p>
          <a:p>
            <a:pPr defTabSz="725488">
              <a:tabLst>
                <a:tab pos="536575" algn="l"/>
                <a:tab pos="1071563" algn="l"/>
                <a:tab pos="1608138" algn="l"/>
                <a:tab pos="2160588" algn="l"/>
                <a:tab pos="2695575" algn="l"/>
                <a:tab pos="3232150" algn="l"/>
                <a:tab pos="3768725" algn="l"/>
                <a:tab pos="4303713" algn="l"/>
                <a:tab pos="4840288" algn="l"/>
                <a:tab pos="5375275" algn="l"/>
                <a:tab pos="5911850" algn="l"/>
                <a:tab pos="6369050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3	7.2	8.1	7.8	7.8	7.5	7.6	5 8	5 8	7.3	8.5	7.9	7.8</a:t>
            </a:r>
          </a:p>
          <a:p>
            <a:pPr defTabSz="725488">
              <a:tabLst>
                <a:tab pos="536575" algn="l"/>
                <a:tab pos="1071563" algn="l"/>
                <a:tab pos="1608138" algn="l"/>
                <a:tab pos="2160588" algn="l"/>
                <a:tab pos="2695575" algn="l"/>
                <a:tab pos="3232150" algn="l"/>
                <a:tab pos="3768725" algn="l"/>
                <a:tab pos="4303713" algn="l"/>
                <a:tab pos="4840288" algn="l"/>
                <a:tab pos="5375275" algn="l"/>
                <a:tab pos="5911850" algn="l"/>
                <a:tab pos="6369050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4	6.8	8.8	8.5	8.8	8.3	8.5	7.5	7.5	8.4	5.3	8.8	8.7</a:t>
            </a:r>
          </a:p>
          <a:p>
            <a:pPr defTabSz="725488">
              <a:tabLst>
                <a:tab pos="536575" algn="l"/>
                <a:tab pos="1071563" algn="l"/>
                <a:tab pos="1608138" algn="l"/>
                <a:tab pos="2160588" algn="l"/>
                <a:tab pos="2695575" algn="l"/>
                <a:tab pos="3232150" algn="l"/>
                <a:tab pos="3768725" algn="l"/>
                <a:tab pos="4303713" algn="l"/>
                <a:tab pos="4840288" algn="l"/>
                <a:tab pos="5375275" algn="l"/>
                <a:tab pos="5911850" algn="l"/>
                <a:tab pos="6369050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---	...	…	...	...	 ...	...	...	...	…	...	...	...</a:t>
            </a:r>
          </a:p>
          <a:p>
            <a:pPr defTabSz="725488">
              <a:tabLst>
                <a:tab pos="536575" algn="l"/>
                <a:tab pos="1071563" algn="l"/>
                <a:tab pos="1608138" algn="l"/>
                <a:tab pos="2160588" algn="l"/>
                <a:tab pos="2695575" algn="l"/>
                <a:tab pos="3232150" algn="l"/>
                <a:tab pos="3768725" algn="l"/>
                <a:tab pos="4303713" algn="l"/>
                <a:tab pos="4840288" algn="l"/>
                <a:tab pos="5375275" algn="l"/>
                <a:tab pos="5911850" algn="l"/>
                <a:tab pos="636905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43	7.3	6.4	4.3	6.5	6.7	6.2	7.8	7.8	5.1	8.8	5.5	4.8</a:t>
            </a:r>
          </a:p>
          <a:p>
            <a:pPr defTabSz="725488">
              <a:tabLst>
                <a:tab pos="630238" algn="l"/>
                <a:tab pos="1260475" algn="l"/>
                <a:tab pos="1970088" algn="l"/>
                <a:tab pos="2601913" algn="l"/>
                <a:tab pos="3311525" algn="l"/>
                <a:tab pos="3941763" algn="l"/>
              </a:tabLst>
            </a:pPr>
            <a:endParaRPr lang="en-IN" sz="14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1034" y="1680498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Illustration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7400" y="1676400"/>
            <a:ext cx="350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Lawyers rating of state Judges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3664" y="3581400"/>
            <a:ext cx="2590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302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CONT 	Number of contacts of 	Lawyers with judge</a:t>
            </a:r>
          </a:p>
          <a:p>
            <a:pPr>
              <a:tabLst>
                <a:tab pos="6302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ING	Judicial integrity</a:t>
            </a:r>
          </a:p>
          <a:p>
            <a:pPr>
              <a:tabLst>
                <a:tab pos="6302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DMNR   	</a:t>
            </a:r>
            <a:r>
              <a:rPr lang="en-IN" sz="1400" dirty="0" err="1">
                <a:solidFill>
                  <a:srgbClr val="002060"/>
                </a:solidFill>
              </a:rPr>
              <a:t>Demeanor</a:t>
            </a:r>
            <a:endParaRPr lang="en-IN" sz="1400" dirty="0">
              <a:solidFill>
                <a:srgbClr val="002060"/>
              </a:solidFill>
            </a:endParaRPr>
          </a:p>
          <a:p>
            <a:pPr>
              <a:tabLst>
                <a:tab pos="6302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DILG	Diligence</a:t>
            </a:r>
          </a:p>
          <a:p>
            <a:pPr>
              <a:tabLst>
                <a:tab pos="6302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CEMG   	Case-flow managing</a:t>
            </a:r>
          </a:p>
          <a:p>
            <a:pPr>
              <a:tabLst>
                <a:tab pos="6302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DECI	Prompt decisions</a:t>
            </a:r>
          </a:p>
          <a:p>
            <a:pPr>
              <a:tabLst>
                <a:tab pos="6302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PREP	Preparation for trial</a:t>
            </a:r>
          </a:p>
          <a:p>
            <a:pPr>
              <a:tabLst>
                <a:tab pos="6302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FAMI   	Familiarity with Law</a:t>
            </a:r>
          </a:p>
          <a:p>
            <a:pPr>
              <a:tabLst>
                <a:tab pos="6302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ORAL   	Sound oral ruling</a:t>
            </a:r>
          </a:p>
          <a:p>
            <a:pPr>
              <a:tabLst>
                <a:tab pos="6302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WRIT   	Sound writing ruling</a:t>
            </a:r>
          </a:p>
          <a:p>
            <a:pPr>
              <a:tabLst>
                <a:tab pos="6302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PHYS   	Physical ability</a:t>
            </a:r>
          </a:p>
          <a:p>
            <a:pPr>
              <a:tabLst>
                <a:tab pos="63023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RTEN   	Worthy of retention</a:t>
            </a:r>
          </a:p>
          <a:p>
            <a:pPr>
              <a:tabLst>
                <a:tab pos="630238" algn="l"/>
              </a:tabLst>
            </a:pPr>
            <a:endParaRPr lang="en-IN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5886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F41D7A0-D072-4023-8F1A-227DBECFB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65127"/>
            <a:ext cx="8515350" cy="625474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Install R Software Commands</a:t>
            </a:r>
            <a:endParaRPr lang="en-IN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1905000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600" dirty="0" err="1">
                <a:solidFill>
                  <a:srgbClr val="002060"/>
                </a:solidFill>
              </a:rPr>
              <a:t>install.packages</a:t>
            </a:r>
            <a:r>
              <a:rPr lang="en-IN" sz="1600" dirty="0">
                <a:solidFill>
                  <a:srgbClr val="002060"/>
                </a:solidFill>
              </a:rPr>
              <a:t>(c("psych","</a:t>
            </a:r>
            <a:r>
              <a:rPr lang="en-IN" sz="1600" dirty="0" err="1">
                <a:solidFill>
                  <a:srgbClr val="002060"/>
                </a:solidFill>
              </a:rPr>
              <a:t>rela</a:t>
            </a:r>
            <a:r>
              <a:rPr lang="en-IN" sz="1600" dirty="0">
                <a:solidFill>
                  <a:srgbClr val="002060"/>
                </a:solidFill>
              </a:rPr>
              <a:t>","</a:t>
            </a:r>
            <a:r>
              <a:rPr lang="en-IN" sz="1600" dirty="0" err="1">
                <a:solidFill>
                  <a:srgbClr val="002060"/>
                </a:solidFill>
              </a:rPr>
              <a:t>MASS","parallel</a:t>
            </a:r>
            <a:r>
              <a:rPr lang="en-IN" sz="1600" dirty="0">
                <a:solidFill>
                  <a:srgbClr val="002060"/>
                </a:solidFill>
              </a:rPr>
              <a:t>"))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600" dirty="0">
                <a:solidFill>
                  <a:srgbClr val="002060"/>
                </a:solidFill>
              </a:rPr>
              <a:t>--- Please select a CRAN mirror for use in this session</a:t>
            </a:r>
          </a:p>
        </p:txBody>
      </p:sp>
      <p:pic>
        <p:nvPicPr>
          <p:cNvPr id="6" name="Picture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76" t="9218" r="42832" b="10893"/>
          <a:stretch/>
        </p:blipFill>
        <p:spPr bwMode="auto">
          <a:xfrm>
            <a:off x="6934200" y="1676400"/>
            <a:ext cx="1981200" cy="4114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3400" y="2412545"/>
            <a:ext cx="358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600" dirty="0">
                <a:solidFill>
                  <a:srgbClr val="002060"/>
                </a:solidFill>
              </a:rPr>
              <a:t>Press OK on the right screen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698253"/>
            <a:ext cx="563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600" dirty="0">
                <a:solidFill>
                  <a:srgbClr val="002060"/>
                </a:solidFill>
              </a:rPr>
              <a:t>library(psych); library(</a:t>
            </a:r>
            <a:r>
              <a:rPr lang="en-IN" sz="1600" dirty="0" err="1">
                <a:solidFill>
                  <a:srgbClr val="002060"/>
                </a:solidFill>
              </a:rPr>
              <a:t>rela</a:t>
            </a:r>
            <a:r>
              <a:rPr lang="en-IN" sz="1600" dirty="0">
                <a:solidFill>
                  <a:srgbClr val="002060"/>
                </a:solidFill>
              </a:rPr>
              <a:t>); library(MASS); library(parallel)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75F33B-36E5-4B2C-BF66-BF0E4A6458A9}"/>
              </a:ext>
            </a:extLst>
          </p:cNvPr>
          <p:cNvSpPr txBox="1"/>
          <p:nvPr/>
        </p:nvSpPr>
        <p:spPr>
          <a:xfrm>
            <a:off x="533400" y="1512838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Commands for PCA/FA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4038600"/>
            <a:ext cx="2362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</a:rPr>
              <a:t>Copy inbuilt data</a:t>
            </a:r>
            <a:endParaRPr lang="en-IN" sz="1600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</a:pPr>
            <a:r>
              <a:rPr lang="en-IN" sz="1600" dirty="0">
                <a:solidFill>
                  <a:srgbClr val="002060"/>
                </a:solidFill>
              </a:rPr>
              <a:t>data(</a:t>
            </a:r>
            <a:r>
              <a:rPr lang="en-IN" sz="1600" dirty="0" err="1">
                <a:solidFill>
                  <a:srgbClr val="002060"/>
                </a:solidFill>
              </a:rPr>
              <a:t>USJudgeRatings</a:t>
            </a:r>
            <a:r>
              <a:rPr lang="en-IN" sz="1600" dirty="0">
                <a:solidFill>
                  <a:srgbClr val="002060"/>
                </a:solidFill>
              </a:rPr>
              <a:t>)</a:t>
            </a:r>
          </a:p>
          <a:p>
            <a:r>
              <a:rPr lang="en-IN" sz="1600" dirty="0">
                <a:solidFill>
                  <a:srgbClr val="002060"/>
                </a:solidFill>
              </a:rPr>
              <a:t>str(</a:t>
            </a:r>
            <a:r>
              <a:rPr lang="en-IN" sz="1600" dirty="0" err="1">
                <a:solidFill>
                  <a:srgbClr val="002060"/>
                </a:solidFill>
              </a:rPr>
              <a:t>USJudgeRatings</a:t>
            </a:r>
            <a:r>
              <a:rPr lang="en-IN" sz="1600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0" y="4225766"/>
            <a:ext cx="3505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002060"/>
                </a:solidFill>
              </a:rPr>
              <a:t>'</a:t>
            </a:r>
            <a:r>
              <a:rPr lang="en-IN" sz="1400" b="1" dirty="0" err="1">
                <a:solidFill>
                  <a:srgbClr val="002060"/>
                </a:solidFill>
              </a:rPr>
              <a:t>data.frame</a:t>
            </a:r>
            <a:r>
              <a:rPr lang="en-IN" sz="1400" b="1" dirty="0">
                <a:solidFill>
                  <a:srgbClr val="002060"/>
                </a:solidFill>
              </a:rPr>
              <a:t>':   43 obs. of  12 variables</a:t>
            </a:r>
            <a:r>
              <a:rPr lang="en-IN" sz="1200" dirty="0">
                <a:solidFill>
                  <a:srgbClr val="002060"/>
                </a:solidFill>
              </a:rPr>
              <a:t>:</a:t>
            </a:r>
          </a:p>
          <a:p>
            <a:r>
              <a:rPr lang="en-IN" sz="1200" dirty="0">
                <a:solidFill>
                  <a:srgbClr val="002060"/>
                </a:solidFill>
              </a:rPr>
              <a:t> $ CONT: </a:t>
            </a:r>
            <a:r>
              <a:rPr lang="en-IN" sz="1200" dirty="0" err="1">
                <a:solidFill>
                  <a:srgbClr val="002060"/>
                </a:solidFill>
              </a:rPr>
              <a:t>num</a:t>
            </a:r>
            <a:r>
              <a:rPr lang="en-IN" sz="1200" dirty="0">
                <a:solidFill>
                  <a:srgbClr val="002060"/>
                </a:solidFill>
              </a:rPr>
              <a:t>  5.7 6.8 7.2 6.8 7.3 6.2 10.6 7 7.3 8.2 ...</a:t>
            </a:r>
          </a:p>
          <a:p>
            <a:r>
              <a:rPr lang="en-IN" sz="1200" dirty="0">
                <a:solidFill>
                  <a:srgbClr val="002060"/>
                </a:solidFill>
              </a:rPr>
              <a:t> $ INTG: </a:t>
            </a:r>
            <a:r>
              <a:rPr lang="en-IN" sz="1200" dirty="0" err="1">
                <a:solidFill>
                  <a:srgbClr val="002060"/>
                </a:solidFill>
              </a:rPr>
              <a:t>num</a:t>
            </a:r>
            <a:r>
              <a:rPr lang="en-IN" sz="1200" dirty="0">
                <a:solidFill>
                  <a:srgbClr val="002060"/>
                </a:solidFill>
              </a:rPr>
              <a:t>  7.9 8.9 8.1 8.8 6.4 8.8 9 5.9 8.9 7.9 ...</a:t>
            </a:r>
          </a:p>
          <a:p>
            <a:r>
              <a:rPr lang="en-IN" sz="1200" dirty="0">
                <a:solidFill>
                  <a:srgbClr val="002060"/>
                </a:solidFill>
              </a:rPr>
              <a:t> $ DMNR: </a:t>
            </a:r>
            <a:r>
              <a:rPr lang="en-IN" sz="1200" dirty="0" err="1">
                <a:solidFill>
                  <a:srgbClr val="002060"/>
                </a:solidFill>
              </a:rPr>
              <a:t>num</a:t>
            </a:r>
            <a:r>
              <a:rPr lang="en-IN" sz="1200" dirty="0">
                <a:solidFill>
                  <a:srgbClr val="002060"/>
                </a:solidFill>
              </a:rPr>
              <a:t>  7.7 8.8 7.8 8.5 4.3 8.7 8.9 4.9 8.9 6.7 ...</a:t>
            </a:r>
          </a:p>
          <a:p>
            <a:r>
              <a:rPr lang="en-IN" sz="1200" dirty="0">
                <a:solidFill>
                  <a:srgbClr val="002060"/>
                </a:solidFill>
              </a:rPr>
              <a:t> $ DILG: </a:t>
            </a:r>
            <a:r>
              <a:rPr lang="en-IN" sz="1200" dirty="0" err="1">
                <a:solidFill>
                  <a:srgbClr val="002060"/>
                </a:solidFill>
              </a:rPr>
              <a:t>num</a:t>
            </a:r>
            <a:r>
              <a:rPr lang="en-IN" sz="1200" dirty="0">
                <a:solidFill>
                  <a:srgbClr val="002060"/>
                </a:solidFill>
              </a:rPr>
              <a:t>  7.3 8.5 7.8 8.8 6.5 8.5 8.7 5.1 8.7 8.1 ...</a:t>
            </a:r>
          </a:p>
          <a:p>
            <a:r>
              <a:rPr lang="en-IN" sz="1200" dirty="0">
                <a:solidFill>
                  <a:srgbClr val="002060"/>
                </a:solidFill>
              </a:rPr>
              <a:t> $ CFMG: </a:t>
            </a:r>
            <a:r>
              <a:rPr lang="en-IN" sz="1200" dirty="0" err="1">
                <a:solidFill>
                  <a:srgbClr val="002060"/>
                </a:solidFill>
              </a:rPr>
              <a:t>num</a:t>
            </a:r>
            <a:r>
              <a:rPr lang="en-IN" sz="1200" dirty="0">
                <a:solidFill>
                  <a:srgbClr val="002060"/>
                </a:solidFill>
              </a:rPr>
              <a:t>  7.1 7.8 7.5 8.3 6 7.9 8.5 5.4 8.6 7.9 ...</a:t>
            </a:r>
          </a:p>
          <a:p>
            <a:r>
              <a:rPr lang="en-IN" sz="1200" dirty="0">
                <a:solidFill>
                  <a:srgbClr val="002060"/>
                </a:solidFill>
              </a:rPr>
              <a:t> $ DECI: </a:t>
            </a:r>
            <a:r>
              <a:rPr lang="en-IN" sz="1200" dirty="0" err="1">
                <a:solidFill>
                  <a:srgbClr val="002060"/>
                </a:solidFill>
              </a:rPr>
              <a:t>num</a:t>
            </a:r>
            <a:r>
              <a:rPr lang="en-IN" sz="1200" dirty="0">
                <a:solidFill>
                  <a:srgbClr val="002060"/>
                </a:solidFill>
              </a:rPr>
              <a:t>  7.4 8.1 7.6 8.5 6.2 8 8.5 5.9 8.5 8 ...</a:t>
            </a:r>
          </a:p>
          <a:p>
            <a:r>
              <a:rPr lang="en-IN" sz="1200" dirty="0">
                <a:solidFill>
                  <a:srgbClr val="002060"/>
                </a:solidFill>
              </a:rPr>
              <a:t> $ PREP: </a:t>
            </a:r>
            <a:r>
              <a:rPr lang="en-IN" sz="1200" dirty="0" err="1">
                <a:solidFill>
                  <a:srgbClr val="002060"/>
                </a:solidFill>
              </a:rPr>
              <a:t>num</a:t>
            </a:r>
            <a:r>
              <a:rPr lang="en-IN" sz="1200" dirty="0">
                <a:solidFill>
                  <a:srgbClr val="002060"/>
                </a:solidFill>
              </a:rPr>
              <a:t>  7.1 8 7.5 8.7 5.7 8.1 8.5 4.8 8.4 7.9 ...</a:t>
            </a:r>
          </a:p>
          <a:p>
            <a:r>
              <a:rPr lang="en-IN" sz="1200" dirty="0">
                <a:solidFill>
                  <a:srgbClr val="002060"/>
                </a:solidFill>
              </a:rPr>
              <a:t> $ FAMI: </a:t>
            </a:r>
            <a:r>
              <a:rPr lang="en-IN" sz="1200" dirty="0" err="1">
                <a:solidFill>
                  <a:srgbClr val="002060"/>
                </a:solidFill>
              </a:rPr>
              <a:t>num</a:t>
            </a:r>
            <a:r>
              <a:rPr lang="en-IN" sz="1200" dirty="0">
                <a:solidFill>
                  <a:srgbClr val="002060"/>
                </a:solidFill>
              </a:rPr>
              <a:t>  7.1 8 7.5 8.7 5.7 8 8.5 5.1 8.4 8.1 ...</a:t>
            </a:r>
          </a:p>
          <a:p>
            <a:r>
              <a:rPr lang="en-IN" sz="1200" dirty="0">
                <a:solidFill>
                  <a:srgbClr val="002060"/>
                </a:solidFill>
              </a:rPr>
              <a:t> $ ORAL: </a:t>
            </a:r>
            <a:r>
              <a:rPr lang="en-IN" sz="1200" dirty="0" err="1">
                <a:solidFill>
                  <a:srgbClr val="002060"/>
                </a:solidFill>
              </a:rPr>
              <a:t>num</a:t>
            </a:r>
            <a:r>
              <a:rPr lang="en-IN" sz="1200" dirty="0">
                <a:solidFill>
                  <a:srgbClr val="002060"/>
                </a:solidFill>
              </a:rPr>
              <a:t>  7.1 7.8 7.3 8.4 5.1 8 8.6 4.7 8.4 7.7 ...</a:t>
            </a:r>
          </a:p>
          <a:p>
            <a:r>
              <a:rPr lang="en-IN" sz="1200" dirty="0">
                <a:solidFill>
                  <a:srgbClr val="002060"/>
                </a:solidFill>
              </a:rPr>
              <a:t> $ WRIT: </a:t>
            </a:r>
            <a:r>
              <a:rPr lang="en-IN" sz="1200" dirty="0" err="1">
                <a:solidFill>
                  <a:srgbClr val="002060"/>
                </a:solidFill>
              </a:rPr>
              <a:t>num</a:t>
            </a:r>
            <a:r>
              <a:rPr lang="en-IN" sz="1200" dirty="0">
                <a:solidFill>
                  <a:srgbClr val="002060"/>
                </a:solidFill>
              </a:rPr>
              <a:t>  7 7.9 7.4 8.5 5.3 8 8.4 4.9 8.5 7.8 ...</a:t>
            </a:r>
          </a:p>
          <a:p>
            <a:r>
              <a:rPr lang="en-IN" sz="1200" dirty="0">
                <a:solidFill>
                  <a:srgbClr val="002060"/>
                </a:solidFill>
              </a:rPr>
              <a:t> $ PHYS: </a:t>
            </a:r>
            <a:r>
              <a:rPr lang="en-IN" sz="1200" dirty="0" err="1">
                <a:solidFill>
                  <a:srgbClr val="002060"/>
                </a:solidFill>
              </a:rPr>
              <a:t>num</a:t>
            </a:r>
            <a:r>
              <a:rPr lang="en-IN" sz="1200" dirty="0">
                <a:solidFill>
                  <a:srgbClr val="002060"/>
                </a:solidFill>
              </a:rPr>
              <a:t>  8.3 8.5 7.9 8.8 5.5 8.6 9.1 6.8 8.8 8.5 ...</a:t>
            </a:r>
          </a:p>
          <a:p>
            <a:r>
              <a:rPr lang="en-IN" sz="1200" dirty="0">
                <a:solidFill>
                  <a:srgbClr val="002060"/>
                </a:solidFill>
              </a:rPr>
              <a:t> $ RTEN: </a:t>
            </a:r>
            <a:r>
              <a:rPr lang="en-IN" sz="1200" dirty="0" err="1">
                <a:solidFill>
                  <a:srgbClr val="002060"/>
                </a:solidFill>
              </a:rPr>
              <a:t>num</a:t>
            </a:r>
            <a:r>
              <a:rPr lang="en-IN" sz="1200" dirty="0">
                <a:solidFill>
                  <a:srgbClr val="002060"/>
                </a:solidFill>
              </a:rPr>
              <a:t>  7.8 8.7 7.8 8.7 4.8 8.6 9 5 8.8 7.9 ...</a:t>
            </a:r>
          </a:p>
          <a:p>
            <a:endParaRPr lang="en-IN" sz="1200" dirty="0">
              <a:solidFill>
                <a:srgbClr val="00206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4BA804-6178-4D85-9ABC-90AB90C68517}"/>
              </a:ext>
            </a:extLst>
          </p:cNvPr>
          <p:cNvSpPr txBox="1"/>
          <p:nvPr/>
        </p:nvSpPr>
        <p:spPr>
          <a:xfrm>
            <a:off x="557784" y="343918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400" dirty="0" err="1">
                <a:solidFill>
                  <a:srgbClr val="002060"/>
                </a:solidFill>
              </a:rPr>
              <a:t>install.packages</a:t>
            </a:r>
            <a:r>
              <a:rPr lang="en-IN" sz="1400" dirty="0">
                <a:solidFill>
                  <a:srgbClr val="002060"/>
                </a:solidFill>
              </a:rPr>
              <a:t>(“meta”)       # for GUI outputs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400" dirty="0">
                <a:solidFill>
                  <a:srgbClr val="002060"/>
                </a:solidFill>
              </a:rPr>
              <a:t>Library(meta)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254E3A-5407-445E-88D5-83E15217554A}"/>
              </a:ext>
            </a:extLst>
          </p:cNvPr>
          <p:cNvSpPr txBox="1"/>
          <p:nvPr/>
        </p:nvSpPr>
        <p:spPr>
          <a:xfrm>
            <a:off x="533400" y="3189238"/>
            <a:ext cx="220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Commands for GUI</a:t>
            </a:r>
            <a:endParaRPr lang="en-IN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56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F41D7A0-D072-4023-8F1A-227DBECFB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65127"/>
            <a:ext cx="8515350" cy="625474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Testing Assumptions in PCA/Factor</a:t>
            </a:r>
            <a:endParaRPr lang="en-IN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447800" y="1600200"/>
            <a:ext cx="6019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solidFill>
                  <a:srgbClr val="002060"/>
                </a:solidFill>
              </a:rPr>
              <a:t>Bartlett</a:t>
            </a:r>
            <a:r>
              <a:rPr lang="en-IN" sz="1400" dirty="0">
                <a:solidFill>
                  <a:srgbClr val="002060"/>
                </a:solidFill>
              </a:rPr>
              <a:t> and </a:t>
            </a:r>
            <a:r>
              <a:rPr lang="en-IN" sz="1400" b="1" dirty="0">
                <a:solidFill>
                  <a:srgbClr val="002060"/>
                </a:solidFill>
              </a:rPr>
              <a:t>KMO</a:t>
            </a:r>
            <a:r>
              <a:rPr lang="en-IN" sz="1400" dirty="0">
                <a:solidFill>
                  <a:srgbClr val="002060"/>
                </a:solidFill>
              </a:rPr>
              <a:t> tests are available in </a:t>
            </a:r>
            <a:r>
              <a:rPr lang="en-IN" sz="1400" b="1" dirty="0" err="1">
                <a:solidFill>
                  <a:srgbClr val="002060"/>
                </a:solidFill>
              </a:rPr>
              <a:t>rela</a:t>
            </a:r>
            <a:r>
              <a:rPr lang="en-IN" sz="1400" b="1" dirty="0">
                <a:solidFill>
                  <a:srgbClr val="002060"/>
                </a:solidFill>
              </a:rPr>
              <a:t> </a:t>
            </a:r>
            <a:r>
              <a:rPr lang="en-IN" sz="1400" dirty="0">
                <a:solidFill>
                  <a:srgbClr val="002060"/>
                </a:solidFill>
              </a:rPr>
              <a:t>package </a:t>
            </a:r>
          </a:p>
          <a:p>
            <a:pPr algn="ctr"/>
            <a:r>
              <a:rPr lang="en-IN" sz="1400" dirty="0">
                <a:solidFill>
                  <a:srgbClr val="002060"/>
                </a:solidFill>
              </a:rPr>
              <a:t>and are computed using </a:t>
            </a:r>
            <a:r>
              <a:rPr lang="en-IN" sz="1400" b="1" dirty="0" err="1">
                <a:solidFill>
                  <a:srgbClr val="002060"/>
                </a:solidFill>
              </a:rPr>
              <a:t>paf</a:t>
            </a:r>
            <a:r>
              <a:rPr lang="en-IN" sz="1400" b="1" dirty="0">
                <a:solidFill>
                  <a:srgbClr val="002060"/>
                </a:solidFill>
              </a:rPr>
              <a:t>()</a:t>
            </a:r>
            <a:r>
              <a:rPr lang="en-IN" sz="1400" dirty="0">
                <a:solidFill>
                  <a:srgbClr val="002060"/>
                </a:solidFill>
              </a:rPr>
              <a:t> function</a:t>
            </a:r>
          </a:p>
          <a:p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2404646"/>
            <a:ext cx="36385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Commands for KMO &amp; Bartlett Test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4600" y="2133600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002060"/>
                </a:solidFill>
              </a:rPr>
              <a:t>Since </a:t>
            </a:r>
            <a:r>
              <a:rPr lang="en-IN" sz="1400" b="1" dirty="0">
                <a:solidFill>
                  <a:srgbClr val="002060"/>
                </a:solidFill>
              </a:rPr>
              <a:t>CONT</a:t>
            </a:r>
            <a:r>
              <a:rPr lang="en-IN" sz="1400" dirty="0">
                <a:solidFill>
                  <a:srgbClr val="002060"/>
                </a:solidFill>
              </a:rPr>
              <a:t> is not a rating variable we need to drop</a:t>
            </a:r>
          </a:p>
          <a:p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2743200"/>
            <a:ext cx="579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600" dirty="0" err="1">
                <a:solidFill>
                  <a:srgbClr val="002060"/>
                </a:solidFill>
              </a:rPr>
              <a:t>test.usj</a:t>
            </a:r>
            <a:r>
              <a:rPr lang="en-IN" sz="1600" dirty="0">
                <a:solidFill>
                  <a:srgbClr val="002060"/>
                </a:solidFill>
              </a:rPr>
              <a:t> &lt;- </a:t>
            </a:r>
            <a:r>
              <a:rPr lang="en-IN" sz="1600" dirty="0" err="1">
                <a:solidFill>
                  <a:srgbClr val="002060"/>
                </a:solidFill>
              </a:rPr>
              <a:t>paf</a:t>
            </a:r>
            <a:r>
              <a:rPr lang="en-IN" sz="1600" dirty="0">
                <a:solidFill>
                  <a:srgbClr val="002060"/>
                </a:solidFill>
              </a:rPr>
              <a:t>(</a:t>
            </a:r>
            <a:r>
              <a:rPr lang="en-IN" sz="1600" dirty="0" err="1">
                <a:solidFill>
                  <a:srgbClr val="002060"/>
                </a:solidFill>
              </a:rPr>
              <a:t>USJudgeRatings</a:t>
            </a:r>
            <a:r>
              <a:rPr lang="en-IN" sz="1600" dirty="0">
                <a:solidFill>
                  <a:srgbClr val="002060"/>
                </a:solidFill>
              </a:rPr>
              <a:t>[,-1], </a:t>
            </a:r>
            <a:r>
              <a:rPr lang="en-IN" sz="1600" dirty="0" err="1">
                <a:solidFill>
                  <a:srgbClr val="002060"/>
                </a:solidFill>
              </a:rPr>
              <a:t>eigcrit</a:t>
            </a:r>
            <a:r>
              <a:rPr lang="en-IN" sz="1600" dirty="0">
                <a:solidFill>
                  <a:srgbClr val="002060"/>
                </a:solidFill>
              </a:rPr>
              <a:t>=1, </a:t>
            </a:r>
            <a:r>
              <a:rPr lang="en-IN" sz="1600" dirty="0" err="1">
                <a:solidFill>
                  <a:srgbClr val="002060"/>
                </a:solidFill>
              </a:rPr>
              <a:t>convcrit</a:t>
            </a:r>
            <a:r>
              <a:rPr lang="en-IN" sz="1600" dirty="0">
                <a:solidFill>
                  <a:srgbClr val="002060"/>
                </a:solidFill>
              </a:rPr>
              <a:t>=0.001)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sz="16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600" dirty="0">
                <a:solidFill>
                  <a:srgbClr val="002060"/>
                </a:solidFill>
              </a:rPr>
              <a:t>USD &lt;- </a:t>
            </a:r>
            <a:r>
              <a:rPr lang="en-IN" sz="1600" dirty="0" err="1">
                <a:solidFill>
                  <a:srgbClr val="002060"/>
                </a:solidFill>
              </a:rPr>
              <a:t>as.matrix</a:t>
            </a:r>
            <a:r>
              <a:rPr lang="en-IN" sz="1600" dirty="0">
                <a:solidFill>
                  <a:srgbClr val="002060"/>
                </a:solidFill>
              </a:rPr>
              <a:t>(</a:t>
            </a:r>
            <a:r>
              <a:rPr lang="en-IN" sz="1600" dirty="0" err="1">
                <a:solidFill>
                  <a:srgbClr val="002060"/>
                </a:solidFill>
              </a:rPr>
              <a:t>USJudgeRatings</a:t>
            </a:r>
            <a:r>
              <a:rPr lang="en-IN" sz="1600" dirty="0">
                <a:solidFill>
                  <a:srgbClr val="002060"/>
                </a:solidFill>
              </a:rPr>
              <a:t>[,-1])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sz="16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600" dirty="0">
                <a:solidFill>
                  <a:srgbClr val="002060"/>
                </a:solidFill>
              </a:rPr>
              <a:t>test&lt;-</a:t>
            </a:r>
            <a:r>
              <a:rPr lang="en-IN" sz="1600" dirty="0" err="1">
                <a:solidFill>
                  <a:srgbClr val="002060"/>
                </a:solidFill>
              </a:rPr>
              <a:t>paf</a:t>
            </a:r>
            <a:r>
              <a:rPr lang="en-IN" sz="1600" dirty="0">
                <a:solidFill>
                  <a:srgbClr val="002060"/>
                </a:solidFill>
              </a:rPr>
              <a:t>(USD, </a:t>
            </a:r>
            <a:r>
              <a:rPr lang="en-IN" sz="1600" dirty="0" err="1">
                <a:solidFill>
                  <a:srgbClr val="002060"/>
                </a:solidFill>
              </a:rPr>
              <a:t>eigcrit</a:t>
            </a:r>
            <a:r>
              <a:rPr lang="en-IN" sz="1600" dirty="0">
                <a:solidFill>
                  <a:srgbClr val="002060"/>
                </a:solidFill>
              </a:rPr>
              <a:t>=1, </a:t>
            </a:r>
            <a:r>
              <a:rPr lang="en-IN" sz="1600" dirty="0" err="1">
                <a:solidFill>
                  <a:srgbClr val="002060"/>
                </a:solidFill>
              </a:rPr>
              <a:t>convcrit</a:t>
            </a:r>
            <a:r>
              <a:rPr lang="en-IN" sz="1600" dirty="0">
                <a:solidFill>
                  <a:srgbClr val="002060"/>
                </a:solidFill>
              </a:rPr>
              <a:t>=0.001)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600" dirty="0">
                <a:solidFill>
                  <a:srgbClr val="002060"/>
                </a:solidFill>
              </a:rPr>
              <a:t>summary(test)</a:t>
            </a:r>
          </a:p>
          <a:p>
            <a:r>
              <a:rPr lang="en-IN" sz="1600" dirty="0">
                <a:solidFill>
                  <a:srgbClr val="002060"/>
                </a:solidFill>
              </a:rPr>
              <a:t> 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sz="1600" dirty="0">
              <a:solidFill>
                <a:srgbClr val="002060"/>
              </a:solidFill>
            </a:endParaRPr>
          </a:p>
          <a:p>
            <a:endParaRPr lang="en-IN" sz="16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53552" y="2999096"/>
            <a:ext cx="495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[This will give error message as data needs to be in matrix form]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6400" y="3259975"/>
            <a:ext cx="342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[Converting data into matrix form 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4385846"/>
            <a:ext cx="13525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Output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76400" y="4385846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$KMO</a:t>
            </a:r>
          </a:p>
          <a:p>
            <a:r>
              <a:rPr lang="en-IN" sz="1600" dirty="0">
                <a:solidFill>
                  <a:srgbClr val="002060"/>
                </a:solidFill>
              </a:rPr>
              <a:t>[1] 0.90651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4368225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$Bartlett</a:t>
            </a:r>
          </a:p>
          <a:p>
            <a:r>
              <a:rPr lang="en-IN" sz="1600" dirty="0">
                <a:solidFill>
                  <a:srgbClr val="002060"/>
                </a:solidFill>
              </a:rPr>
              <a:t>[1] 1322.4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9800" y="5051524"/>
            <a:ext cx="5105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70C0"/>
                </a:solidFill>
              </a:rPr>
              <a:t>To find p value for Bartlett test we will use</a:t>
            </a:r>
            <a:r>
              <a:rPr lang="en-IN" sz="1600" b="1" dirty="0">
                <a:solidFill>
                  <a:srgbClr val="0070C0"/>
                </a:solidFill>
              </a:rPr>
              <a:t> psych</a:t>
            </a:r>
            <a:r>
              <a:rPr lang="en-IN" sz="1600" dirty="0">
                <a:solidFill>
                  <a:srgbClr val="0070C0"/>
                </a:solidFill>
              </a:rPr>
              <a:t> function</a:t>
            </a:r>
          </a:p>
          <a:p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304800" y="5410200"/>
            <a:ext cx="434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 Command      </a:t>
            </a:r>
            <a:r>
              <a:rPr lang="en-IN" sz="1600" dirty="0" err="1">
                <a:solidFill>
                  <a:srgbClr val="002060"/>
                </a:solidFill>
              </a:rPr>
              <a:t>cortest.bartlett</a:t>
            </a:r>
            <a:r>
              <a:rPr lang="en-IN" sz="1600" dirty="0">
                <a:solidFill>
                  <a:srgbClr val="002060"/>
                </a:solidFill>
              </a:rPr>
              <a:t>(</a:t>
            </a:r>
            <a:r>
              <a:rPr lang="en-IN" sz="1600" dirty="0" err="1">
                <a:solidFill>
                  <a:srgbClr val="002060"/>
                </a:solidFill>
              </a:rPr>
              <a:t>cor</a:t>
            </a:r>
            <a:r>
              <a:rPr lang="en-IN" sz="1600" dirty="0">
                <a:solidFill>
                  <a:srgbClr val="002060"/>
                </a:solidFill>
              </a:rPr>
              <a:t>(USD), n=43)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5894696"/>
            <a:ext cx="846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$</a:t>
            </a:r>
            <a:r>
              <a:rPr lang="en-IN" sz="1600" dirty="0" err="1">
                <a:solidFill>
                  <a:srgbClr val="002060"/>
                </a:solidFill>
              </a:rPr>
              <a:t>df</a:t>
            </a:r>
            <a:endParaRPr lang="en-IN" sz="1600" dirty="0">
              <a:solidFill>
                <a:srgbClr val="002060"/>
              </a:solidFill>
            </a:endParaRPr>
          </a:p>
          <a:p>
            <a:r>
              <a:rPr lang="en-IN" sz="1600" dirty="0">
                <a:solidFill>
                  <a:srgbClr val="002060"/>
                </a:solidFill>
              </a:rPr>
              <a:t>[1] 55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096" y="5909846"/>
            <a:ext cx="13525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Output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9408" y="5894696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$</a:t>
            </a:r>
            <a:r>
              <a:rPr lang="en-IN" sz="1600" dirty="0" err="1">
                <a:solidFill>
                  <a:srgbClr val="002060"/>
                </a:solidFill>
              </a:rPr>
              <a:t>chisq</a:t>
            </a:r>
            <a:endParaRPr lang="en-IN" sz="1600" dirty="0">
              <a:solidFill>
                <a:srgbClr val="002060"/>
              </a:solidFill>
            </a:endParaRPr>
          </a:p>
          <a:p>
            <a:r>
              <a:rPr lang="en-IN" sz="1600" dirty="0">
                <a:solidFill>
                  <a:srgbClr val="002060"/>
                </a:solidFill>
              </a:rPr>
              <a:t>[1] 1322.4</a:t>
            </a:r>
          </a:p>
          <a:p>
            <a:endParaRPr lang="en-IN" sz="16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19400" y="5894696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$</a:t>
            </a:r>
            <a:r>
              <a:rPr lang="en-IN" sz="1600" dirty="0" err="1">
                <a:solidFill>
                  <a:srgbClr val="002060"/>
                </a:solidFill>
              </a:rPr>
              <a:t>p.value</a:t>
            </a:r>
            <a:endParaRPr lang="en-IN" sz="1600" dirty="0">
              <a:solidFill>
                <a:srgbClr val="002060"/>
              </a:solidFill>
            </a:endParaRPr>
          </a:p>
          <a:p>
            <a:r>
              <a:rPr lang="en-IN" sz="1600" dirty="0">
                <a:solidFill>
                  <a:srgbClr val="002060"/>
                </a:solidFill>
              </a:rPr>
              <a:t>[1] 1.9508e-240</a:t>
            </a:r>
          </a:p>
        </p:txBody>
      </p:sp>
    </p:spTree>
    <p:extLst>
      <p:ext uri="{BB962C8B-B14F-4D97-AF65-F5344CB8AC3E}">
        <p14:creationId xmlns:p14="http://schemas.microsoft.com/office/powerpoint/2010/main" val="36283017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F41D7A0-D072-4023-8F1A-227DBECFB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65127"/>
            <a:ext cx="8515350" cy="625474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Testing Assumptions in PCA/Factor</a:t>
            </a:r>
            <a:endParaRPr lang="en-IN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447800" y="23622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400" dirty="0">
                <a:solidFill>
                  <a:srgbClr val="002060"/>
                </a:solidFill>
              </a:rPr>
              <a:t>USDCOR&lt;-</a:t>
            </a:r>
            <a:r>
              <a:rPr lang="en-IN" sz="1400" dirty="0" err="1">
                <a:solidFill>
                  <a:srgbClr val="002060"/>
                </a:solidFill>
              </a:rPr>
              <a:t>cor</a:t>
            </a:r>
            <a:r>
              <a:rPr lang="en-IN" sz="1400" dirty="0">
                <a:solidFill>
                  <a:srgbClr val="002060"/>
                </a:solidFill>
              </a:rPr>
              <a:t>(USD)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400" dirty="0">
                <a:solidFill>
                  <a:srgbClr val="002060"/>
                </a:solidFill>
              </a:rPr>
              <a:t>det(USDCOR)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8200" y="1905000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Commands for Testing Positive Determinants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31242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[1] 4.8474e-16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3137848"/>
            <a:ext cx="895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19168173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F41D7A0-D072-4023-8F1A-227DBECFB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65127"/>
            <a:ext cx="8515350" cy="625474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Extracting Components in PCA/Factor</a:t>
            </a:r>
            <a:endParaRPr lang="en-IN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015F21-266D-4133-BBA0-D1A0C13885D7}"/>
              </a:ext>
            </a:extLst>
          </p:cNvPr>
          <p:cNvSpPr txBox="1"/>
          <p:nvPr/>
        </p:nvSpPr>
        <p:spPr>
          <a:xfrm>
            <a:off x="1828800" y="1490246"/>
            <a:ext cx="541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PCA is computed using </a:t>
            </a:r>
            <a:r>
              <a:rPr lang="en-IN" sz="1600" b="1" dirty="0">
                <a:solidFill>
                  <a:srgbClr val="002060"/>
                </a:solidFill>
              </a:rPr>
              <a:t>principal() </a:t>
            </a:r>
            <a:r>
              <a:rPr lang="en-IN" sz="1600" dirty="0">
                <a:solidFill>
                  <a:srgbClr val="002060"/>
                </a:solidFill>
              </a:rPr>
              <a:t>function of </a:t>
            </a:r>
            <a:r>
              <a:rPr lang="en-IN" sz="1600" b="1" dirty="0">
                <a:solidFill>
                  <a:srgbClr val="002060"/>
                </a:solidFill>
              </a:rPr>
              <a:t>psych</a:t>
            </a:r>
            <a:r>
              <a:rPr lang="en-IN" sz="1600" dirty="0">
                <a:solidFill>
                  <a:srgbClr val="002060"/>
                </a:solidFill>
              </a:rPr>
              <a:t> package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DE5EAA-78FD-4AED-B097-B7DFDD52597B}"/>
              </a:ext>
            </a:extLst>
          </p:cNvPr>
          <p:cNvSpPr txBox="1"/>
          <p:nvPr/>
        </p:nvSpPr>
        <p:spPr>
          <a:xfrm>
            <a:off x="685800" y="1828800"/>
            <a:ext cx="640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C00000"/>
                </a:solidFill>
              </a:rPr>
              <a:t>General format of the function:</a:t>
            </a:r>
            <a:r>
              <a:rPr lang="en-IN" sz="1400" b="1" dirty="0">
                <a:solidFill>
                  <a:srgbClr val="FF0000"/>
                </a:solidFill>
              </a:rPr>
              <a:t>   </a:t>
            </a:r>
            <a:r>
              <a:rPr lang="en-IN" sz="1400" dirty="0">
                <a:solidFill>
                  <a:srgbClr val="002060"/>
                </a:solidFill>
              </a:rPr>
              <a:t>principal(r, </a:t>
            </a:r>
            <a:r>
              <a:rPr lang="en-IN" sz="1400" dirty="0" err="1">
                <a:solidFill>
                  <a:srgbClr val="002060"/>
                </a:solidFill>
              </a:rPr>
              <a:t>nfactors</a:t>
            </a:r>
            <a:r>
              <a:rPr lang="en-IN" sz="1400" dirty="0">
                <a:solidFill>
                  <a:srgbClr val="002060"/>
                </a:solidFill>
              </a:rPr>
              <a:t>=, rotate=, scores=)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B0EDB6-D3BD-477E-AB5B-D382C1D636D9}"/>
              </a:ext>
            </a:extLst>
          </p:cNvPr>
          <p:cNvSpPr txBox="1"/>
          <p:nvPr/>
        </p:nvSpPr>
        <p:spPr>
          <a:xfrm>
            <a:off x="685800" y="2133600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002060"/>
                </a:solidFill>
              </a:rPr>
              <a:t>Command for PCA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BF129C-36F9-440A-B71D-D94B641EB893}"/>
              </a:ext>
            </a:extLst>
          </p:cNvPr>
          <p:cNvSpPr txBox="1"/>
          <p:nvPr/>
        </p:nvSpPr>
        <p:spPr>
          <a:xfrm>
            <a:off x="2743200" y="2133600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400" dirty="0" err="1">
                <a:solidFill>
                  <a:srgbClr val="002060"/>
                </a:solidFill>
              </a:rPr>
              <a:t>pca</a:t>
            </a:r>
            <a:r>
              <a:rPr lang="en-IN" sz="1400" dirty="0">
                <a:solidFill>
                  <a:srgbClr val="002060"/>
                </a:solidFill>
              </a:rPr>
              <a:t>&lt;-principal(</a:t>
            </a:r>
            <a:r>
              <a:rPr lang="en-IN" sz="1400" dirty="0" err="1">
                <a:solidFill>
                  <a:srgbClr val="002060"/>
                </a:solidFill>
              </a:rPr>
              <a:t>USDCOR,rotate</a:t>
            </a:r>
            <a:r>
              <a:rPr lang="en-IN" sz="1400" dirty="0">
                <a:solidFill>
                  <a:srgbClr val="002060"/>
                </a:solidFill>
              </a:rPr>
              <a:t>="none")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400" dirty="0" err="1">
                <a:solidFill>
                  <a:srgbClr val="002060"/>
                </a:solidFill>
              </a:rPr>
              <a:t>pca</a:t>
            </a:r>
            <a:endParaRPr lang="en-IN" sz="1400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2C2C49-6D50-4A95-868D-582DD6B62F7F}"/>
              </a:ext>
            </a:extLst>
          </p:cNvPr>
          <p:cNvSpPr txBox="1"/>
          <p:nvPr/>
        </p:nvSpPr>
        <p:spPr>
          <a:xfrm>
            <a:off x="1371600" y="2685472"/>
            <a:ext cx="6705600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Principal Components Analysis</a:t>
            </a:r>
          </a:p>
          <a:p>
            <a:r>
              <a:rPr lang="en-IN" sz="1400" dirty="0">
                <a:solidFill>
                  <a:srgbClr val="002060"/>
                </a:solidFill>
              </a:rPr>
              <a:t>Call: principal(r = USDCOR, rotate = "none")</a:t>
            </a:r>
          </a:p>
          <a:p>
            <a:r>
              <a:rPr lang="en-IN" sz="1400" dirty="0">
                <a:solidFill>
                  <a:srgbClr val="002060"/>
                </a:solidFill>
              </a:rPr>
              <a:t>Standardized loadings (pattern matrix) based upon correlation matrix</a:t>
            </a:r>
          </a:p>
          <a:p>
            <a:pPr marL="92075" defTabSz="895350">
              <a:tabLst>
                <a:tab pos="895350" algn="l"/>
                <a:tab pos="1792288" algn="l"/>
                <a:tab pos="2687638" algn="l"/>
                <a:tab pos="3768725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      	PC1   	h</a:t>
            </a:r>
            <a:r>
              <a:rPr lang="en-IN" sz="1400" baseline="30000" dirty="0">
                <a:solidFill>
                  <a:srgbClr val="002060"/>
                </a:solidFill>
              </a:rPr>
              <a:t>2 </a:t>
            </a:r>
            <a:r>
              <a:rPr lang="en-IN" sz="1400" dirty="0">
                <a:solidFill>
                  <a:srgbClr val="002060"/>
                </a:solidFill>
              </a:rPr>
              <a:t>    	u2 (=1-h</a:t>
            </a:r>
            <a:r>
              <a:rPr lang="en-IN" sz="1400" baseline="30000" dirty="0">
                <a:solidFill>
                  <a:srgbClr val="002060"/>
                </a:solidFill>
              </a:rPr>
              <a:t>2</a:t>
            </a:r>
            <a:r>
              <a:rPr lang="en-IN" sz="1400" dirty="0">
                <a:solidFill>
                  <a:srgbClr val="002060"/>
                </a:solidFill>
              </a:rPr>
              <a:t>)	com</a:t>
            </a:r>
          </a:p>
          <a:p>
            <a:pPr marL="92075" defTabSz="895350">
              <a:tabLst>
                <a:tab pos="895350" algn="l"/>
                <a:tab pos="1792288" algn="l"/>
                <a:tab pos="2687638" algn="l"/>
                <a:tab pos="3768725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INTG 	0.92 	0.84 	0.1565   	1</a:t>
            </a:r>
          </a:p>
          <a:p>
            <a:pPr marL="92075" defTabSz="895350">
              <a:tabLst>
                <a:tab pos="895350" algn="l"/>
                <a:tab pos="1792288" algn="l"/>
                <a:tab pos="2687638" algn="l"/>
                <a:tab pos="3768725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DMNR 	0.91 	0.83 	0.1663   	1</a:t>
            </a:r>
          </a:p>
          <a:p>
            <a:pPr marL="92075" defTabSz="895350">
              <a:tabLst>
                <a:tab pos="895350" algn="l"/>
                <a:tab pos="1792288" algn="l"/>
                <a:tab pos="2687638" algn="l"/>
                <a:tab pos="3768725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DILG 	0.97 	0.94 	0.0613   	1</a:t>
            </a:r>
          </a:p>
          <a:p>
            <a:pPr marL="92075" defTabSz="895350">
              <a:tabLst>
                <a:tab pos="895350" algn="l"/>
                <a:tab pos="1792288" algn="l"/>
                <a:tab pos="2687638" algn="l"/>
                <a:tab pos="3768725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CFMG 	0.96 	0.93 	0.0720   	1</a:t>
            </a:r>
          </a:p>
          <a:p>
            <a:pPr marL="92075" defTabSz="895350">
              <a:tabLst>
                <a:tab pos="895350" algn="l"/>
                <a:tab pos="1792288" algn="l"/>
                <a:tab pos="2687638" algn="l"/>
                <a:tab pos="3768725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DECI 	0.96 	0.92 	0.0763   	1</a:t>
            </a:r>
          </a:p>
          <a:p>
            <a:pPr marL="92075" defTabSz="895350">
              <a:tabLst>
                <a:tab pos="895350" algn="l"/>
                <a:tab pos="1792288" algn="l"/>
                <a:tab pos="2687638" algn="l"/>
                <a:tab pos="3768725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PREP 	0.98 	0.97 	0.0299  	1</a:t>
            </a:r>
          </a:p>
          <a:p>
            <a:pPr marL="92075" defTabSz="895350">
              <a:tabLst>
                <a:tab pos="895350" algn="l"/>
                <a:tab pos="1792288" algn="l"/>
                <a:tab pos="2687638" algn="l"/>
                <a:tab pos="3768725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FAMI 	0.98 	0.95 	0.0469   	1</a:t>
            </a:r>
          </a:p>
          <a:p>
            <a:pPr marL="92075" defTabSz="895350">
              <a:tabLst>
                <a:tab pos="895350" algn="l"/>
                <a:tab pos="1792288" algn="l"/>
                <a:tab pos="2687638" algn="l"/>
                <a:tab pos="3768725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ORAL 	1.00	0.99 	0.0091   	1</a:t>
            </a:r>
          </a:p>
          <a:p>
            <a:pPr marL="92075" defTabSz="895350">
              <a:tabLst>
                <a:tab pos="895350" algn="l"/>
                <a:tab pos="1792288" algn="l"/>
                <a:tab pos="2687638" algn="l"/>
                <a:tab pos="3768725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WRIT 	0.99 	0.98 	0.0196  	1</a:t>
            </a:r>
          </a:p>
          <a:p>
            <a:pPr marL="92075" defTabSz="895350">
              <a:tabLst>
                <a:tab pos="895350" algn="l"/>
                <a:tab pos="1792288" algn="l"/>
                <a:tab pos="2687638" algn="l"/>
                <a:tab pos="3768725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PHYS 	0.89 	0.80 	0.2013   	1</a:t>
            </a:r>
          </a:p>
          <a:p>
            <a:pPr marL="92075" defTabSz="895350">
              <a:tabLst>
                <a:tab pos="895350" algn="l"/>
                <a:tab pos="1792288" algn="l"/>
                <a:tab pos="2687638" algn="l"/>
                <a:tab pos="3768725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RTEN 	0.99 	0.97 	0.0275   	1 </a:t>
            </a:r>
          </a:p>
          <a:p>
            <a:pPr marL="92075" defTabSz="895350">
              <a:spcBef>
                <a:spcPts val="600"/>
              </a:spcBef>
              <a:tabLst>
                <a:tab pos="895350" algn="l"/>
                <a:tab pos="1792288" algn="l"/>
                <a:tab pos="2687638" algn="l"/>
                <a:tab pos="3768725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	</a:t>
            </a:r>
            <a:r>
              <a:rPr lang="en-IN" sz="1200" b="1" dirty="0">
                <a:solidFill>
                  <a:srgbClr val="002060"/>
                </a:solidFill>
              </a:rPr>
              <a:t>10.13	0.92</a:t>
            </a:r>
          </a:p>
          <a:p>
            <a:pPr marL="92075" defTabSz="895350">
              <a:tabLst>
                <a:tab pos="895350" algn="l"/>
                <a:tab pos="1792288" algn="l"/>
                <a:tab pos="2687638" algn="l"/>
                <a:tab pos="3768725" algn="l"/>
              </a:tabLst>
            </a:pPr>
            <a:endParaRPr lang="en-IN" sz="1200" dirty="0">
              <a:solidFill>
                <a:srgbClr val="002060"/>
              </a:solidFill>
            </a:endParaRPr>
          </a:p>
          <a:p>
            <a:pPr>
              <a:tabLst>
                <a:tab pos="125571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                 	PC1</a:t>
            </a:r>
          </a:p>
          <a:p>
            <a:pPr>
              <a:tabLst>
                <a:tab pos="125571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SS loadings    	10.13</a:t>
            </a:r>
          </a:p>
          <a:p>
            <a:pPr>
              <a:tabLst>
                <a:tab pos="125571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Proportion Var  	0.92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7D1E33-2A8A-41DA-BBC3-2FBE84523651}"/>
              </a:ext>
            </a:extLst>
          </p:cNvPr>
          <p:cNvSpPr txBox="1"/>
          <p:nvPr/>
        </p:nvSpPr>
        <p:spPr>
          <a:xfrm>
            <a:off x="685800" y="2667000"/>
            <a:ext cx="895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002060"/>
                </a:solidFill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2464498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F4EAFBF-9CCC-407C-B19D-AA4A6F2E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378" y="365127"/>
            <a:ext cx="8515350" cy="625474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Scree Plot</a:t>
            </a:r>
            <a:endParaRPr lang="en-IN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63AF86-2164-4812-A2DC-E2E947F85032}"/>
              </a:ext>
            </a:extLst>
          </p:cNvPr>
          <p:cNvSpPr txBox="1"/>
          <p:nvPr/>
        </p:nvSpPr>
        <p:spPr>
          <a:xfrm>
            <a:off x="1828800" y="17526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Useful in deciding the number of components to extract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6C2F6B-A8C4-4CAF-A5D1-9421E02DA784}"/>
              </a:ext>
            </a:extLst>
          </p:cNvPr>
          <p:cNvSpPr txBox="1"/>
          <p:nvPr/>
        </p:nvSpPr>
        <p:spPr>
          <a:xfrm>
            <a:off x="457200" y="22098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Commands: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13CC0C-CB73-4524-8848-5EF94CC1DC57}"/>
              </a:ext>
            </a:extLst>
          </p:cNvPr>
          <p:cNvSpPr txBox="1"/>
          <p:nvPr/>
        </p:nvSpPr>
        <p:spPr>
          <a:xfrm>
            <a:off x="1600200" y="2255980"/>
            <a:ext cx="563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002060"/>
                </a:solidFill>
              </a:rPr>
              <a:t>plot(</a:t>
            </a:r>
            <a:r>
              <a:rPr lang="en-US" sz="1400" dirty="0" err="1">
                <a:solidFill>
                  <a:srgbClr val="002060"/>
                </a:solidFill>
              </a:rPr>
              <a:t>pca$values</a:t>
            </a:r>
            <a:r>
              <a:rPr lang="en-US" sz="1400" dirty="0">
                <a:solidFill>
                  <a:srgbClr val="002060"/>
                </a:solidFill>
              </a:rPr>
              <a:t>, type="b", </a:t>
            </a:r>
            <a:r>
              <a:rPr lang="en-US" sz="1400" dirty="0" err="1">
                <a:solidFill>
                  <a:srgbClr val="002060"/>
                </a:solidFill>
              </a:rPr>
              <a:t>xlim</a:t>
            </a:r>
            <a:r>
              <a:rPr lang="en-US" sz="1400" dirty="0">
                <a:solidFill>
                  <a:srgbClr val="002060"/>
                </a:solidFill>
              </a:rPr>
              <a:t>=c(1,10), main="Scree Plot", </a:t>
            </a:r>
            <a:r>
              <a:rPr lang="en-US" sz="1400" dirty="0" err="1">
                <a:solidFill>
                  <a:srgbClr val="002060"/>
                </a:solidFill>
              </a:rPr>
              <a:t>xlab</a:t>
            </a:r>
            <a:r>
              <a:rPr lang="en-US" sz="1400" dirty="0">
                <a:solidFill>
                  <a:srgbClr val="002060"/>
                </a:solidFill>
              </a:rPr>
              <a:t>="Number of Factors", </a:t>
            </a:r>
            <a:r>
              <a:rPr lang="en-US" sz="1400" dirty="0" err="1">
                <a:solidFill>
                  <a:srgbClr val="002060"/>
                </a:solidFill>
              </a:rPr>
              <a:t>ylab</a:t>
            </a:r>
            <a:r>
              <a:rPr lang="en-US" sz="1400" dirty="0">
                <a:solidFill>
                  <a:srgbClr val="002060"/>
                </a:solidFill>
              </a:rPr>
              <a:t>="Eigenvalues")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AFF12B-64F8-4C88-B0B7-F4918D7B1FD5}"/>
              </a:ext>
            </a:extLst>
          </p:cNvPr>
          <p:cNvSpPr txBox="1"/>
          <p:nvPr/>
        </p:nvSpPr>
        <p:spPr>
          <a:xfrm>
            <a:off x="457200" y="3014246"/>
            <a:ext cx="895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Output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1023E9-065B-45AF-9BDB-AB85F4009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590800"/>
            <a:ext cx="6400800" cy="41077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0458EC-6E94-415A-A919-3339F250D143}"/>
              </a:ext>
            </a:extLst>
          </p:cNvPr>
          <p:cNvSpPr txBox="1"/>
          <p:nvPr/>
        </p:nvSpPr>
        <p:spPr>
          <a:xfrm>
            <a:off x="7391400" y="3406676"/>
            <a:ext cx="137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C00000"/>
                </a:solidFill>
              </a:rPr>
              <a:t>Observation</a:t>
            </a:r>
          </a:p>
          <a:p>
            <a:endParaRPr lang="en-US" sz="1600" i="1" dirty="0">
              <a:solidFill>
                <a:srgbClr val="002060"/>
              </a:solidFill>
            </a:endParaRPr>
          </a:p>
          <a:p>
            <a:r>
              <a:rPr lang="en-US" sz="1600" i="1" dirty="0">
                <a:solidFill>
                  <a:srgbClr val="002060"/>
                </a:solidFill>
              </a:rPr>
              <a:t>Scree plot suggest that one component is appropriate in summarizing the data</a:t>
            </a:r>
            <a:endParaRPr lang="en-IN" sz="1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7114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F41D7A0-D072-4023-8F1A-227DBECFB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65127"/>
            <a:ext cx="8515350" cy="625474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Rotating Principal Components</a:t>
            </a:r>
            <a:endParaRPr lang="en-IN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761EF7-88DE-4EB4-A9A4-1EEDB643B303}"/>
              </a:ext>
            </a:extLst>
          </p:cNvPr>
          <p:cNvSpPr txBox="1"/>
          <p:nvPr/>
        </p:nvSpPr>
        <p:spPr>
          <a:xfrm>
            <a:off x="228600" y="16404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Commands: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142C68-4F9D-42D8-942C-2F5B09BFFD26}"/>
              </a:ext>
            </a:extLst>
          </p:cNvPr>
          <p:cNvSpPr txBox="1"/>
          <p:nvPr/>
        </p:nvSpPr>
        <p:spPr>
          <a:xfrm>
            <a:off x="1371600" y="1686580"/>
            <a:ext cx="563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Font typeface="Wingdings" panose="05000000000000000000" pitchFamily="2" charset="2"/>
              <a:buChar char="v"/>
            </a:pPr>
            <a:r>
              <a:rPr lang="en-IN" sz="1400" dirty="0">
                <a:solidFill>
                  <a:srgbClr val="002060"/>
                </a:solidFill>
              </a:rPr>
              <a:t>pcamodel1&lt;-principal(USDCOR, </a:t>
            </a:r>
            <a:r>
              <a:rPr lang="en-IN" sz="1400" dirty="0" err="1">
                <a:solidFill>
                  <a:srgbClr val="002060"/>
                </a:solidFill>
              </a:rPr>
              <a:t>nfactor</a:t>
            </a:r>
            <a:r>
              <a:rPr lang="en-IN" sz="1400" dirty="0">
                <a:solidFill>
                  <a:srgbClr val="002060"/>
                </a:solidFill>
              </a:rPr>
              <a:t>=2, rotate="varimax")</a:t>
            </a:r>
          </a:p>
          <a:p>
            <a:pPr marL="268288" indent="-268288">
              <a:buFont typeface="Wingdings" panose="05000000000000000000" pitchFamily="2" charset="2"/>
              <a:buChar char="v"/>
            </a:pPr>
            <a:r>
              <a:rPr lang="en-IN" sz="1400" dirty="0">
                <a:solidFill>
                  <a:srgbClr val="002060"/>
                </a:solidFill>
              </a:rPr>
              <a:t>pcamodel1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75F2AF-7AAE-4CB4-AA60-1AA973DD3B00}"/>
              </a:ext>
            </a:extLst>
          </p:cNvPr>
          <p:cNvSpPr txBox="1"/>
          <p:nvPr/>
        </p:nvSpPr>
        <p:spPr>
          <a:xfrm>
            <a:off x="228600" y="2209800"/>
            <a:ext cx="895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Output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61309A-BDA1-4C75-A9DD-616A50B0B840}"/>
              </a:ext>
            </a:extLst>
          </p:cNvPr>
          <p:cNvSpPr txBox="1"/>
          <p:nvPr/>
        </p:nvSpPr>
        <p:spPr>
          <a:xfrm>
            <a:off x="1371600" y="2255996"/>
            <a:ext cx="54864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>
                <a:solidFill>
                  <a:srgbClr val="002060"/>
                </a:solidFill>
              </a:rPr>
              <a:t>Principal Components Analysis</a:t>
            </a:r>
          </a:p>
          <a:p>
            <a:r>
              <a:rPr lang="en-IN" sz="1200" dirty="0">
                <a:solidFill>
                  <a:srgbClr val="002060"/>
                </a:solidFill>
              </a:rPr>
              <a:t>Call: principal(r = USDCOR, </a:t>
            </a:r>
            <a:r>
              <a:rPr lang="en-IN" sz="1200" dirty="0" err="1">
                <a:solidFill>
                  <a:srgbClr val="002060"/>
                </a:solidFill>
              </a:rPr>
              <a:t>nfactors</a:t>
            </a:r>
            <a:r>
              <a:rPr lang="en-IN" sz="1200" dirty="0">
                <a:solidFill>
                  <a:srgbClr val="002060"/>
                </a:solidFill>
              </a:rPr>
              <a:t> = 2, rotate = "varimax")</a:t>
            </a:r>
          </a:p>
          <a:p>
            <a:r>
              <a:rPr lang="en-IN" sz="1200" dirty="0">
                <a:solidFill>
                  <a:srgbClr val="002060"/>
                </a:solidFill>
              </a:rPr>
              <a:t>Standardized loadings (pattern matrix) based upon correlation matrix</a:t>
            </a:r>
          </a:p>
          <a:p>
            <a:pPr>
              <a:tabLst>
                <a:tab pos="720725" algn="l"/>
                <a:tab pos="1255713" algn="l"/>
                <a:tab pos="1792288" algn="l"/>
                <a:tab pos="2327275" algn="l"/>
                <a:tab pos="287178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      	RC1  	RC2   	h2     	u2 	</a:t>
            </a:r>
          </a:p>
          <a:p>
            <a:pPr>
              <a:tabLst>
                <a:tab pos="720725" algn="l"/>
                <a:tab pos="1255713" algn="l"/>
                <a:tab pos="1792288" algn="l"/>
                <a:tab pos="2327275" algn="l"/>
                <a:tab pos="2871788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INTG 	0.48 	0.87 	0.98 	0.0164 	</a:t>
            </a:r>
          </a:p>
          <a:p>
            <a:pPr>
              <a:tabLst>
                <a:tab pos="720725" algn="l"/>
                <a:tab pos="1255713" algn="l"/>
                <a:tab pos="1792288" algn="l"/>
                <a:tab pos="2327275" algn="l"/>
                <a:tab pos="2871788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DMNR 	0.47 	0.87 	0.97 	0.0252 	</a:t>
            </a:r>
          </a:p>
          <a:p>
            <a:pPr>
              <a:tabLst>
                <a:tab pos="720725" algn="l"/>
                <a:tab pos="1255713" algn="l"/>
                <a:tab pos="1792288" algn="l"/>
                <a:tab pos="2327275" algn="l"/>
                <a:tab pos="2871788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DILG 	0.81 	0.54 	0.95 	0.0531</a:t>
            </a:r>
          </a:p>
          <a:p>
            <a:pPr>
              <a:tabLst>
                <a:tab pos="720725" algn="l"/>
                <a:tab pos="1255713" algn="l"/>
                <a:tab pos="1792288" algn="l"/>
                <a:tab pos="2327275" algn="l"/>
                <a:tab pos="2871788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CFMG 	0.88 	0.45 	0.97 	0.0312</a:t>
            </a:r>
          </a:p>
          <a:p>
            <a:pPr>
              <a:tabLst>
                <a:tab pos="720725" algn="l"/>
                <a:tab pos="1255713" algn="l"/>
                <a:tab pos="1792288" algn="l"/>
                <a:tab pos="2327275" algn="l"/>
                <a:tab pos="2871788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DECI 	0.89 	0.43 	0.97 	0.0282</a:t>
            </a:r>
          </a:p>
          <a:p>
            <a:pPr>
              <a:tabLst>
                <a:tab pos="720725" algn="l"/>
                <a:tab pos="1255713" algn="l"/>
                <a:tab pos="1792288" algn="l"/>
                <a:tab pos="2327275" algn="l"/>
                <a:tab pos="2871788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PREP 	0.82 	0.56 	0.98 	0.0232</a:t>
            </a:r>
          </a:p>
          <a:p>
            <a:pPr>
              <a:tabLst>
                <a:tab pos="720725" algn="l"/>
                <a:tab pos="1255713" algn="l"/>
                <a:tab pos="1792288" algn="l"/>
                <a:tab pos="2327275" algn="l"/>
                <a:tab pos="2871788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FAMI 	0.81 	0.55 	0.96 	0.0405</a:t>
            </a:r>
          </a:p>
          <a:p>
            <a:pPr>
              <a:tabLst>
                <a:tab pos="720725" algn="l"/>
                <a:tab pos="1255713" algn="l"/>
                <a:tab pos="1792288" algn="l"/>
                <a:tab pos="2327275" algn="l"/>
                <a:tab pos="2871788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ORAL 	0.77 	0.63 	0.99 	0.0091</a:t>
            </a:r>
          </a:p>
          <a:p>
            <a:pPr>
              <a:tabLst>
                <a:tab pos="720725" algn="l"/>
                <a:tab pos="1255713" algn="l"/>
                <a:tab pos="1792288" algn="l"/>
                <a:tab pos="2327275" algn="l"/>
                <a:tab pos="2871788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WRIT 	0.77 	0.62 	0.98 	0.0196</a:t>
            </a:r>
          </a:p>
          <a:p>
            <a:pPr>
              <a:tabLst>
                <a:tab pos="720725" algn="l"/>
                <a:tab pos="1255713" algn="l"/>
                <a:tab pos="1792288" algn="l"/>
                <a:tab pos="2327275" algn="l"/>
                <a:tab pos="2871788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PHYS 	0.79 	0.44 	0.82 	0.1779</a:t>
            </a:r>
          </a:p>
          <a:p>
            <a:pPr>
              <a:tabLst>
                <a:tab pos="720725" algn="l"/>
                <a:tab pos="1255713" algn="l"/>
                <a:tab pos="1792288" algn="l"/>
                <a:tab pos="2327275" algn="l"/>
                <a:tab pos="2871788" algn="l"/>
              </a:tabLst>
            </a:pPr>
            <a:r>
              <a:rPr lang="en-IN" sz="1200" dirty="0">
                <a:solidFill>
                  <a:srgbClr val="002060"/>
                </a:solidFill>
              </a:rPr>
              <a:t>RTEN 	0.70 	0.70 	0.98 	0.0176</a:t>
            </a:r>
          </a:p>
          <a:p>
            <a:r>
              <a:rPr lang="en-IN" sz="1400" dirty="0">
                <a:solidFill>
                  <a:srgbClr val="002060"/>
                </a:solidFill>
              </a:rPr>
              <a:t> </a:t>
            </a:r>
          </a:p>
          <a:p>
            <a:pPr>
              <a:tabLst>
                <a:tab pos="1792288" algn="l"/>
                <a:tab pos="241935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                       	RC1  	RC2</a:t>
            </a:r>
          </a:p>
          <a:p>
            <a:pPr>
              <a:tabLst>
                <a:tab pos="1792288" algn="l"/>
                <a:tab pos="241935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SS loadings           	6.30 	4.26</a:t>
            </a:r>
          </a:p>
          <a:p>
            <a:pPr>
              <a:tabLst>
                <a:tab pos="1792288" algn="l"/>
                <a:tab pos="241935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Proportion Var        	0.57 	0.39</a:t>
            </a:r>
          </a:p>
          <a:p>
            <a:pPr>
              <a:tabLst>
                <a:tab pos="1792288" algn="l"/>
                <a:tab pos="241935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Cumulative Var       	 0.57 	0.96</a:t>
            </a:r>
          </a:p>
          <a:p>
            <a:pPr>
              <a:tabLst>
                <a:tab pos="1792288" algn="l"/>
                <a:tab pos="241935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Proportion Explained  	0.60 	0.40</a:t>
            </a:r>
          </a:p>
          <a:p>
            <a:pPr>
              <a:tabLst>
                <a:tab pos="1792288" algn="l"/>
                <a:tab pos="2419350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Cumulative Proportion 	0.60 	1.00</a:t>
            </a:r>
          </a:p>
          <a:p>
            <a:endParaRPr lang="en-IN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742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F41D7A0-D072-4023-8F1A-227DBECFB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65127"/>
            <a:ext cx="8515350" cy="625474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Principal Components Scores</a:t>
            </a:r>
            <a:endParaRPr lang="en-IN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CA90E2-7E7B-4988-BD6D-BFF29C173042}"/>
              </a:ext>
            </a:extLst>
          </p:cNvPr>
          <p:cNvSpPr txBox="1"/>
          <p:nvPr/>
        </p:nvSpPr>
        <p:spPr>
          <a:xfrm>
            <a:off x="152400" y="1488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C00000"/>
                </a:solidFill>
              </a:rPr>
              <a:t>Commands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5CC201-954B-43C3-8938-C170DCE05451}"/>
              </a:ext>
            </a:extLst>
          </p:cNvPr>
          <p:cNvSpPr txBox="1"/>
          <p:nvPr/>
        </p:nvSpPr>
        <p:spPr>
          <a:xfrm>
            <a:off x="170872" y="1838980"/>
            <a:ext cx="4705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600" dirty="0" err="1">
                <a:solidFill>
                  <a:srgbClr val="002060"/>
                </a:solidFill>
              </a:rPr>
              <a:t>pcas</a:t>
            </a:r>
            <a:r>
              <a:rPr lang="en-IN" sz="1600" dirty="0">
                <a:solidFill>
                  <a:srgbClr val="002060"/>
                </a:solidFill>
              </a:rPr>
              <a:t>&lt;-principal(USD, </a:t>
            </a:r>
            <a:r>
              <a:rPr lang="en-IN" sz="1600" dirty="0" err="1">
                <a:solidFill>
                  <a:srgbClr val="002060"/>
                </a:solidFill>
              </a:rPr>
              <a:t>nfactors</a:t>
            </a:r>
            <a:r>
              <a:rPr lang="en-IN" sz="1600" dirty="0">
                <a:solidFill>
                  <a:srgbClr val="002060"/>
                </a:solidFill>
              </a:rPr>
              <a:t>=1, scores=TRUE) 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1600" dirty="0">
                <a:solidFill>
                  <a:srgbClr val="002060"/>
                </a:solidFill>
              </a:rPr>
              <a:t>head(</a:t>
            </a:r>
            <a:r>
              <a:rPr lang="en-IN" sz="1600" dirty="0" err="1">
                <a:solidFill>
                  <a:srgbClr val="002060"/>
                </a:solidFill>
              </a:rPr>
              <a:t>pcas$scores</a:t>
            </a:r>
            <a:r>
              <a:rPr lang="en-IN" sz="1600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8CB753-21CE-4748-B898-43E5EDB45F95}"/>
              </a:ext>
            </a:extLst>
          </p:cNvPr>
          <p:cNvSpPr txBox="1"/>
          <p:nvPr/>
        </p:nvSpPr>
        <p:spPr>
          <a:xfrm>
            <a:off x="4895272" y="1447800"/>
            <a:ext cx="895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Output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B1ABC2-62EE-4F7D-B8D7-FB5858533FC8}"/>
              </a:ext>
            </a:extLst>
          </p:cNvPr>
          <p:cNvSpPr txBox="1"/>
          <p:nvPr/>
        </p:nvSpPr>
        <p:spPr>
          <a:xfrm>
            <a:off x="4876800" y="1627763"/>
            <a:ext cx="31242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79228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	           PC1</a:t>
            </a:r>
          </a:p>
          <a:p>
            <a:pPr>
              <a:tabLst>
                <a:tab pos="179228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AARONSON,L.H.  	-0.185798</a:t>
            </a:r>
          </a:p>
          <a:p>
            <a:pPr>
              <a:tabLst>
                <a:tab pos="179228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ALEXANDER,J.M.  	  0.746987</a:t>
            </a:r>
          </a:p>
          <a:p>
            <a:pPr>
              <a:tabLst>
                <a:tab pos="179228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ARMENTANO,A.J.  	  0.070477</a:t>
            </a:r>
          </a:p>
          <a:p>
            <a:pPr>
              <a:tabLst>
                <a:tab pos="179228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BERDON,R.I.     	  1.135876</a:t>
            </a:r>
          </a:p>
          <a:p>
            <a:pPr>
              <a:tabLst>
                <a:tab pos="179228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BRACKEN,J.J.   	-2.158621</a:t>
            </a:r>
          </a:p>
          <a:p>
            <a:pPr>
              <a:tabLst>
                <a:tab pos="1792288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BURNS,E.B.      	  0.766941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FE662A-810D-4D11-9222-008103508322}"/>
              </a:ext>
            </a:extLst>
          </p:cNvPr>
          <p:cNvSpPr txBox="1"/>
          <p:nvPr/>
        </p:nvSpPr>
        <p:spPr>
          <a:xfrm>
            <a:off x="838200" y="3429000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</a:rPr>
              <a:t>To Examine Relationship between the number of contacts occurring between a lawyer and a judge and their evaluation of the judge(INTG vs </a:t>
            </a:r>
            <a:r>
              <a:rPr lang="en-IN" sz="1600" b="1" dirty="0" err="1">
                <a:solidFill>
                  <a:srgbClr val="002060"/>
                </a:solidFill>
              </a:rPr>
              <a:t>PCScores</a:t>
            </a:r>
            <a:r>
              <a:rPr lang="en-IN" sz="1600" b="1" dirty="0">
                <a:solidFill>
                  <a:srgbClr val="002060"/>
                </a:solidFill>
              </a:rPr>
              <a:t>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87ECE-C76C-48BA-A1EC-972BC4C1C340}"/>
              </a:ext>
            </a:extLst>
          </p:cNvPr>
          <p:cNvSpPr txBox="1"/>
          <p:nvPr/>
        </p:nvSpPr>
        <p:spPr>
          <a:xfrm>
            <a:off x="838200" y="4343400"/>
            <a:ext cx="594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Commands: </a:t>
            </a:r>
            <a:r>
              <a:rPr lang="en-IN" sz="1600" dirty="0"/>
              <a:t> </a:t>
            </a:r>
            <a:r>
              <a:rPr lang="en-IN" sz="1600" dirty="0" err="1">
                <a:solidFill>
                  <a:srgbClr val="002060"/>
                </a:solidFill>
              </a:rPr>
              <a:t>cor.test</a:t>
            </a:r>
            <a:r>
              <a:rPr lang="en-IN" sz="1600" dirty="0">
                <a:solidFill>
                  <a:srgbClr val="002060"/>
                </a:solidFill>
              </a:rPr>
              <a:t>(</a:t>
            </a:r>
            <a:r>
              <a:rPr lang="en-IN" sz="1600" dirty="0" err="1">
                <a:solidFill>
                  <a:srgbClr val="002060"/>
                </a:solidFill>
              </a:rPr>
              <a:t>USJudgeRatings$INTG</a:t>
            </a:r>
            <a:r>
              <a:rPr lang="en-IN" sz="1600" dirty="0">
                <a:solidFill>
                  <a:srgbClr val="002060"/>
                </a:solidFill>
              </a:rPr>
              <a:t>, </a:t>
            </a:r>
            <a:r>
              <a:rPr lang="en-IN" sz="1600" dirty="0" err="1">
                <a:solidFill>
                  <a:srgbClr val="002060"/>
                </a:solidFill>
              </a:rPr>
              <a:t>pcas$scores</a:t>
            </a:r>
            <a:r>
              <a:rPr lang="en-IN" sz="1600" dirty="0">
                <a:solidFill>
                  <a:srgbClr val="002060"/>
                </a:solidFill>
              </a:rPr>
              <a:t>)</a:t>
            </a:r>
            <a:r>
              <a:rPr lang="en-IN" sz="16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E215C7-56E4-43C2-9F66-3E0AEF48A460}"/>
              </a:ext>
            </a:extLst>
          </p:cNvPr>
          <p:cNvSpPr txBox="1"/>
          <p:nvPr/>
        </p:nvSpPr>
        <p:spPr>
          <a:xfrm>
            <a:off x="856672" y="4794154"/>
            <a:ext cx="895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Output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AFA7DB-EF08-43FC-922C-1FCD719FB1F2}"/>
              </a:ext>
            </a:extLst>
          </p:cNvPr>
          <p:cNvSpPr txBox="1"/>
          <p:nvPr/>
        </p:nvSpPr>
        <p:spPr>
          <a:xfrm>
            <a:off x="1905000" y="4870354"/>
            <a:ext cx="5715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 err="1">
                <a:solidFill>
                  <a:srgbClr val="002060"/>
                </a:solidFill>
              </a:rPr>
              <a:t>cor.test</a:t>
            </a:r>
            <a:r>
              <a:rPr lang="en-IN" sz="1400" dirty="0">
                <a:solidFill>
                  <a:srgbClr val="002060"/>
                </a:solidFill>
              </a:rPr>
              <a:t>(</a:t>
            </a:r>
            <a:r>
              <a:rPr lang="en-IN" sz="1400" dirty="0" err="1">
                <a:solidFill>
                  <a:srgbClr val="002060"/>
                </a:solidFill>
              </a:rPr>
              <a:t>USJudgeRatings$INTG</a:t>
            </a:r>
            <a:r>
              <a:rPr lang="en-IN" sz="1400" dirty="0">
                <a:solidFill>
                  <a:srgbClr val="002060"/>
                </a:solidFill>
              </a:rPr>
              <a:t>, </a:t>
            </a:r>
            <a:r>
              <a:rPr lang="en-IN" sz="1400" dirty="0" err="1">
                <a:solidFill>
                  <a:srgbClr val="002060"/>
                </a:solidFill>
              </a:rPr>
              <a:t>pcas$scores</a:t>
            </a:r>
            <a:r>
              <a:rPr lang="en-IN" sz="1400" dirty="0">
                <a:solidFill>
                  <a:srgbClr val="002060"/>
                </a:solidFill>
              </a:rPr>
              <a:t>)</a:t>
            </a:r>
          </a:p>
          <a:p>
            <a:r>
              <a:rPr lang="en-IN" sz="1400" dirty="0">
                <a:solidFill>
                  <a:srgbClr val="002060"/>
                </a:solidFill>
              </a:rPr>
              <a:t>         Pearson's product-moment correlation</a:t>
            </a:r>
          </a:p>
          <a:p>
            <a:r>
              <a:rPr lang="en-IN" sz="1400" dirty="0">
                <a:solidFill>
                  <a:srgbClr val="002060"/>
                </a:solidFill>
              </a:rPr>
              <a:t> data:  </a:t>
            </a:r>
            <a:r>
              <a:rPr lang="en-IN" sz="1400" dirty="0" err="1">
                <a:solidFill>
                  <a:srgbClr val="002060"/>
                </a:solidFill>
              </a:rPr>
              <a:t>USJudgeRatings$INTG</a:t>
            </a:r>
            <a:r>
              <a:rPr lang="en-IN" sz="1400" dirty="0">
                <a:solidFill>
                  <a:srgbClr val="002060"/>
                </a:solidFill>
              </a:rPr>
              <a:t> and </a:t>
            </a:r>
            <a:r>
              <a:rPr lang="en-IN" sz="1400" dirty="0" err="1">
                <a:solidFill>
                  <a:srgbClr val="002060"/>
                </a:solidFill>
              </a:rPr>
              <a:t>pcas$scores</a:t>
            </a:r>
            <a:endParaRPr lang="en-IN" sz="1400" dirty="0">
              <a:solidFill>
                <a:srgbClr val="002060"/>
              </a:solidFill>
            </a:endParaRPr>
          </a:p>
          <a:p>
            <a:r>
              <a:rPr lang="en-IN" sz="1400" b="1" dirty="0">
                <a:solidFill>
                  <a:srgbClr val="C00000"/>
                </a:solidFill>
              </a:rPr>
              <a:t>t = 14.9, df = 41, </a:t>
            </a:r>
            <a:r>
              <a:rPr lang="en-IN" sz="1400" b="1" dirty="0">
                <a:solidFill>
                  <a:srgbClr val="002060"/>
                </a:solidFill>
              </a:rPr>
              <a:t>p-value</a:t>
            </a:r>
            <a:r>
              <a:rPr lang="en-IN" sz="1400" b="1" dirty="0">
                <a:solidFill>
                  <a:srgbClr val="C00000"/>
                </a:solidFill>
              </a:rPr>
              <a:t> &lt;2e-16</a:t>
            </a:r>
          </a:p>
          <a:p>
            <a:r>
              <a:rPr lang="en-IN" sz="1400" dirty="0">
                <a:solidFill>
                  <a:srgbClr val="002060"/>
                </a:solidFill>
              </a:rPr>
              <a:t>alternative hypothesis: true correlation is not equal to 0</a:t>
            </a:r>
          </a:p>
          <a:p>
            <a:r>
              <a:rPr lang="en-IN" sz="1400" dirty="0">
                <a:solidFill>
                  <a:srgbClr val="002060"/>
                </a:solidFill>
              </a:rPr>
              <a:t>95 percent confidence interval:  0.85351  -   0.95526</a:t>
            </a:r>
          </a:p>
          <a:p>
            <a:r>
              <a:rPr lang="en-IN" sz="1400" dirty="0">
                <a:solidFill>
                  <a:srgbClr val="002060"/>
                </a:solidFill>
              </a:rPr>
              <a:t>sample estimates:     </a:t>
            </a:r>
            <a:r>
              <a:rPr lang="en-IN" sz="1400" b="1" dirty="0" err="1">
                <a:solidFill>
                  <a:srgbClr val="C00000"/>
                </a:solidFill>
              </a:rPr>
              <a:t>cor</a:t>
            </a:r>
            <a:r>
              <a:rPr lang="en-IN" sz="1400" b="1" dirty="0">
                <a:solidFill>
                  <a:srgbClr val="C00000"/>
                </a:solidFill>
              </a:rPr>
              <a:t> = 0.91842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6677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3718</TotalTime>
  <Words>6307</Words>
  <Application>Microsoft Office PowerPoint</Application>
  <PresentationFormat>On-screen Show (4:3)</PresentationFormat>
  <Paragraphs>898</Paragraphs>
  <Slides>43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43</vt:i4>
      </vt:variant>
    </vt:vector>
  </HeadingPairs>
  <TitlesOfParts>
    <vt:vector size="55" baseType="lpstr">
      <vt:lpstr>Arial</vt:lpstr>
      <vt:lpstr>Calibri</vt:lpstr>
      <vt:lpstr>Calibri Light</vt:lpstr>
      <vt:lpstr>Century Gothic</vt:lpstr>
      <vt:lpstr>Corbel</vt:lpstr>
      <vt:lpstr>Times New Roman</vt:lpstr>
      <vt:lpstr>Wingdings</vt:lpstr>
      <vt:lpstr>Wingdings 2</vt:lpstr>
      <vt:lpstr>Wingdings 3</vt:lpstr>
      <vt:lpstr>Module</vt:lpstr>
      <vt:lpstr>Office Theme</vt:lpstr>
      <vt:lpstr>Ion</vt:lpstr>
      <vt:lpstr>Understanding Factor Analysis</vt:lpstr>
      <vt:lpstr>Principal Component Analysis  /Factor Analysis</vt:lpstr>
      <vt:lpstr>Principal Component Analysis</vt:lpstr>
      <vt:lpstr>PCA Model</vt:lpstr>
      <vt:lpstr>Factor Analysis</vt:lpstr>
      <vt:lpstr>Factor Analysis Model</vt:lpstr>
      <vt:lpstr>PowerPoint Presentation</vt:lpstr>
      <vt:lpstr>Assumptions in PCA/FA</vt:lpstr>
      <vt:lpstr>How Components /Factors are made in PCA/FA</vt:lpstr>
      <vt:lpstr>PCA/Factor Analysis</vt:lpstr>
      <vt:lpstr>Characteristics of dimensions in PCA/FA</vt:lpstr>
      <vt:lpstr>Goal of the Researcher in PCA/FA</vt:lpstr>
      <vt:lpstr>PowerPoint Presentation</vt:lpstr>
      <vt:lpstr>PowerPoint Presentation</vt:lpstr>
      <vt:lpstr>Descriptive Statistics</vt:lpstr>
      <vt:lpstr>Unrotated Solution in PCA</vt:lpstr>
      <vt:lpstr>Scree Plot</vt:lpstr>
      <vt:lpstr>PowerPoint Presentation</vt:lpstr>
      <vt:lpstr>PowerPoint Presentation</vt:lpstr>
      <vt:lpstr>Issues to be Addressed</vt:lpstr>
      <vt:lpstr>Analysis for Four Component/Factor 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Factors in Four factor solution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Factors in Three factor solution</vt:lpstr>
      <vt:lpstr>Which Solution to Accept</vt:lpstr>
      <vt:lpstr>Which Solution to Accept</vt:lpstr>
      <vt:lpstr>PCA/Factor Analysis with R Software</vt:lpstr>
      <vt:lpstr>Install R Software Commands</vt:lpstr>
      <vt:lpstr>Testing Assumptions in PCA/Factor</vt:lpstr>
      <vt:lpstr>Testing Assumptions in PCA/Factor</vt:lpstr>
      <vt:lpstr>Extracting Components in PCA/Factor</vt:lpstr>
      <vt:lpstr>Scree Plot</vt:lpstr>
      <vt:lpstr>Rotating Principal Components</vt:lpstr>
      <vt:lpstr>Principal Components Scores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presentation  on    Descriptive Studies</dc:title>
  <dc:creator>user</dc:creator>
  <cp:lastModifiedBy>Research Project</cp:lastModifiedBy>
  <cp:revision>363</cp:revision>
  <dcterms:created xsi:type="dcterms:W3CDTF">2012-10-18T17:23:34Z</dcterms:created>
  <dcterms:modified xsi:type="dcterms:W3CDTF">2025-05-23T08:00:16Z</dcterms:modified>
</cp:coreProperties>
</file>